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Masters/slideMaster1.xml" ContentType="application/vnd.openxmlformats-officedocument.presentationml.slideMaster+xml"/>
  <Override PartName="/ppt/notesSlides/notesSlide51.xml" ContentType="application/vnd.openxmlformats-officedocument.presentationml.notesSlide+xml"/>
  <Override PartName="/ppt/notesSlides/notesSlide33.xml" ContentType="application/vnd.openxmlformats-officedocument.presentationml.notesSlide+xml"/>
  <Override PartName="/ppt/notesSlides/notesSlide70.xml" ContentType="application/vnd.openxmlformats-officedocument.presentationml.notesSlide+xml"/>
  <Override PartName="/ppt/notesSlides/notesSlide69.xml" ContentType="application/vnd.openxmlformats-officedocument.presentationml.notesSlide+xml"/>
  <Override PartName="/ppt/notesSlides/notesSlide34.xml" ContentType="application/vnd.openxmlformats-officedocument.presentationml.notesSlide+xml"/>
  <Override PartName="/ppt/notesSlides/notesSlide6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52.xml" ContentType="application/vnd.openxmlformats-officedocument.presentationml.notesSlide+xml"/>
  <Override PartName="/ppt/notesSlides/notesSlide35.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37.xml" ContentType="application/vnd.openxmlformats-officedocument.presentationml.notesSlide+xml"/>
  <Override PartName="/ppt/notesSlides/notesSlide5.xml" ContentType="application/vnd.openxmlformats-officedocument.presentationml.notesSlide+xml"/>
  <Override PartName="/ppt/notesSlides/notesSlide3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9.xml" ContentType="application/vnd.openxmlformats-officedocument.presentationml.notesSlide+xml"/>
  <Override PartName="/ppt/notesSlides/notesSlide41.xml" ContentType="application/vnd.openxmlformats-officedocument.presentationml.notesSlide+xml"/>
  <Override PartName="/ppt/notesSlides/notesSlide10.xml" ContentType="application/vnd.openxmlformats-officedocument.presentationml.notesSlide+xml"/>
  <Override PartName="/ppt/notesSlides/notesSlide42.xml" ContentType="application/vnd.openxmlformats-officedocument.presentationml.notesSlide+xml"/>
  <Override PartName="/ppt/notesSlides/notesSlide11.xml" ContentType="application/vnd.openxmlformats-officedocument.presentationml.notesSlide+xml"/>
  <Override PartName="/ppt/notesSlides/notesSlide53.xml" ContentType="application/vnd.openxmlformats-officedocument.presentationml.notesSlide+xml"/>
  <Override PartName="/ppt/notesSlides/notesSlide12.xml" ContentType="application/vnd.openxmlformats-officedocument.presentationml.notesSlide+xml"/>
  <Override PartName="/ppt/notesSlides/notesSlide43.xml" ContentType="application/vnd.openxmlformats-officedocument.presentationml.notesSlide+xml"/>
  <Override PartName="/ppt/notesSlides/notesSlide13.xml" ContentType="application/vnd.openxmlformats-officedocument.presentationml.notesSlide+xml"/>
  <Override PartName="/ppt/notesSlides/notesSlide58.xml" ContentType="application/vnd.openxmlformats-officedocument.presentationml.notesSlide+xml"/>
  <Override PartName="/ppt/notesSlides/notesSlide14.xml" ContentType="application/vnd.openxmlformats-officedocument.presentationml.notesSlide+xml"/>
  <Override PartName="/ppt/notesSlides/notesSlide4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45.xml" ContentType="application/vnd.openxmlformats-officedocument.presentationml.notesSlide+xml"/>
  <Override PartName="/ppt/notesSlides/notesSlide17.xml" ContentType="application/vnd.openxmlformats-officedocument.presentationml.notesSlide+xml"/>
  <Override PartName="/ppt/notesSlides/notesSlide57.xml" ContentType="application/vnd.openxmlformats-officedocument.presentationml.notesSlide+xml"/>
  <Override PartName="/ppt/notesSlides/notesSlide18.xml" ContentType="application/vnd.openxmlformats-officedocument.presentationml.notesSlide+xml"/>
  <Override PartName="/ppt/notesSlides/notesSlide54.xml" ContentType="application/vnd.openxmlformats-officedocument.presentationml.notesSlide+xml"/>
  <Override PartName="/ppt/notesSlides/notesSlide19.xml" ContentType="application/vnd.openxmlformats-officedocument.presentationml.notesSlide+xml"/>
  <Override PartName="/ppt/notesSlides/notesSlide46.xml" ContentType="application/vnd.openxmlformats-officedocument.presentationml.notesSlide+xml"/>
  <Override PartName="/ppt/notesSlides/notesSlide20.xml" ContentType="application/vnd.openxmlformats-officedocument.presentationml.notesSlide+xml"/>
  <Override PartName="/ppt/notesSlides/notesSlide55.xml" ContentType="application/vnd.openxmlformats-officedocument.presentationml.notesSlide+xml"/>
  <Override PartName="/ppt/notesSlides/notesSlide21.xml" ContentType="application/vnd.openxmlformats-officedocument.presentationml.notesSlide+xml"/>
  <Override PartName="/ppt/notesSlides/notesSlide67.xml" ContentType="application/vnd.openxmlformats-officedocument.presentationml.notesSlide+xml"/>
  <Override PartName="/ppt/notesSlides/notesSlide47.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56.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5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71.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9" r:id="rId1"/>
  </p:sldMasterIdLst>
  <p:notesMasterIdLst>
    <p:notesMasterId r:id="rId83"/>
  </p:notesMasterIdLst>
  <p:handoutMasterIdLst>
    <p:handoutMasterId r:id="rId84"/>
  </p:handoutMasterIdLst>
  <p:sldIdLst>
    <p:sldId id="256" r:id="rId2"/>
    <p:sldId id="324" r:id="rId3"/>
    <p:sldId id="398" r:id="rId4"/>
    <p:sldId id="257" r:id="rId5"/>
    <p:sldId id="275" r:id="rId6"/>
    <p:sldId id="276" r:id="rId7"/>
    <p:sldId id="277" r:id="rId8"/>
    <p:sldId id="260" r:id="rId9"/>
    <p:sldId id="279" r:id="rId10"/>
    <p:sldId id="280" r:id="rId11"/>
    <p:sldId id="281" r:id="rId12"/>
    <p:sldId id="261" r:id="rId13"/>
    <p:sldId id="329" r:id="rId14"/>
    <p:sldId id="262" r:id="rId15"/>
    <p:sldId id="332" r:id="rId16"/>
    <p:sldId id="264" r:id="rId17"/>
    <p:sldId id="267" r:id="rId18"/>
    <p:sldId id="330" r:id="rId19"/>
    <p:sldId id="265" r:id="rId20"/>
    <p:sldId id="266" r:id="rId21"/>
    <p:sldId id="292" r:id="rId22"/>
    <p:sldId id="399" r:id="rId23"/>
    <p:sldId id="446" r:id="rId24"/>
    <p:sldId id="445" r:id="rId25"/>
    <p:sldId id="420" r:id="rId26"/>
    <p:sldId id="421" r:id="rId27"/>
    <p:sldId id="402" r:id="rId28"/>
    <p:sldId id="404" r:id="rId29"/>
    <p:sldId id="405" r:id="rId30"/>
    <p:sldId id="408" r:id="rId31"/>
    <p:sldId id="422" r:id="rId32"/>
    <p:sldId id="423" r:id="rId33"/>
    <p:sldId id="427" r:id="rId34"/>
    <p:sldId id="424" r:id="rId35"/>
    <p:sldId id="426" r:id="rId36"/>
    <p:sldId id="313" r:id="rId37"/>
    <p:sldId id="320" r:id="rId38"/>
    <p:sldId id="302" r:id="rId39"/>
    <p:sldId id="304" r:id="rId40"/>
    <p:sldId id="348" r:id="rId41"/>
    <p:sldId id="428" r:id="rId42"/>
    <p:sldId id="429" r:id="rId43"/>
    <p:sldId id="470" r:id="rId44"/>
    <p:sldId id="471" r:id="rId45"/>
    <p:sldId id="430" r:id="rId46"/>
    <p:sldId id="431" r:id="rId47"/>
    <p:sldId id="432" r:id="rId48"/>
    <p:sldId id="433" r:id="rId49"/>
    <p:sldId id="434" r:id="rId50"/>
    <p:sldId id="435" r:id="rId51"/>
    <p:sldId id="436" r:id="rId52"/>
    <p:sldId id="437" r:id="rId53"/>
    <p:sldId id="438" r:id="rId54"/>
    <p:sldId id="439" r:id="rId55"/>
    <p:sldId id="440" r:id="rId56"/>
    <p:sldId id="441" r:id="rId57"/>
    <p:sldId id="442" r:id="rId58"/>
    <p:sldId id="443" r:id="rId59"/>
    <p:sldId id="444" r:id="rId60"/>
    <p:sldId id="447" r:id="rId61"/>
    <p:sldId id="449" r:id="rId62"/>
    <p:sldId id="448" r:id="rId63"/>
    <p:sldId id="450" r:id="rId64"/>
    <p:sldId id="451" r:id="rId65"/>
    <p:sldId id="452" r:id="rId66"/>
    <p:sldId id="453" r:id="rId67"/>
    <p:sldId id="454" r:id="rId68"/>
    <p:sldId id="455" r:id="rId69"/>
    <p:sldId id="456" r:id="rId70"/>
    <p:sldId id="457" r:id="rId71"/>
    <p:sldId id="458" r:id="rId72"/>
    <p:sldId id="459" r:id="rId73"/>
    <p:sldId id="461" r:id="rId74"/>
    <p:sldId id="462" r:id="rId75"/>
    <p:sldId id="466" r:id="rId76"/>
    <p:sldId id="463" r:id="rId77"/>
    <p:sldId id="464" r:id="rId78"/>
    <p:sldId id="465" r:id="rId79"/>
    <p:sldId id="467" r:id="rId80"/>
    <p:sldId id="468" r:id="rId81"/>
    <p:sldId id="469" r:id="rId82"/>
  </p:sldIdLst>
  <p:sldSz cx="9144000" cy="6858000" type="screen4x3"/>
  <p:notesSz cx="6858000" cy="9144000"/>
  <p:defaultTextStyle>
    <a:defPPr>
      <a:defRPr lang="pl-PL"/>
    </a:defPPr>
    <a:lvl1pPr algn="l" rtl="0" fontAlgn="base">
      <a:spcBef>
        <a:spcPct val="0"/>
      </a:spcBef>
      <a:spcAft>
        <a:spcPct val="0"/>
      </a:spcAft>
      <a:defRPr sz="3200" kern="1200">
        <a:solidFill>
          <a:srgbClr val="003399"/>
        </a:solidFill>
        <a:latin typeface="Arial" charset="0"/>
        <a:ea typeface="+mn-ea"/>
        <a:cs typeface="+mn-cs"/>
      </a:defRPr>
    </a:lvl1pPr>
    <a:lvl2pPr marL="457200" algn="l" rtl="0" fontAlgn="base">
      <a:spcBef>
        <a:spcPct val="0"/>
      </a:spcBef>
      <a:spcAft>
        <a:spcPct val="0"/>
      </a:spcAft>
      <a:defRPr sz="3200" kern="1200">
        <a:solidFill>
          <a:srgbClr val="003399"/>
        </a:solidFill>
        <a:latin typeface="Arial" charset="0"/>
        <a:ea typeface="+mn-ea"/>
        <a:cs typeface="+mn-cs"/>
      </a:defRPr>
    </a:lvl2pPr>
    <a:lvl3pPr marL="914400" algn="l" rtl="0" fontAlgn="base">
      <a:spcBef>
        <a:spcPct val="0"/>
      </a:spcBef>
      <a:spcAft>
        <a:spcPct val="0"/>
      </a:spcAft>
      <a:defRPr sz="3200" kern="1200">
        <a:solidFill>
          <a:srgbClr val="003399"/>
        </a:solidFill>
        <a:latin typeface="Arial" charset="0"/>
        <a:ea typeface="+mn-ea"/>
        <a:cs typeface="+mn-cs"/>
      </a:defRPr>
    </a:lvl3pPr>
    <a:lvl4pPr marL="1371600" algn="l" rtl="0" fontAlgn="base">
      <a:spcBef>
        <a:spcPct val="0"/>
      </a:spcBef>
      <a:spcAft>
        <a:spcPct val="0"/>
      </a:spcAft>
      <a:defRPr sz="3200" kern="1200">
        <a:solidFill>
          <a:srgbClr val="003399"/>
        </a:solidFill>
        <a:latin typeface="Arial" charset="0"/>
        <a:ea typeface="+mn-ea"/>
        <a:cs typeface="+mn-cs"/>
      </a:defRPr>
    </a:lvl4pPr>
    <a:lvl5pPr marL="1828800" algn="l" rtl="0" fontAlgn="base">
      <a:spcBef>
        <a:spcPct val="0"/>
      </a:spcBef>
      <a:spcAft>
        <a:spcPct val="0"/>
      </a:spcAft>
      <a:defRPr sz="3200" kern="1200">
        <a:solidFill>
          <a:srgbClr val="003399"/>
        </a:solidFill>
        <a:latin typeface="Arial" charset="0"/>
        <a:ea typeface="+mn-ea"/>
        <a:cs typeface="+mn-cs"/>
      </a:defRPr>
    </a:lvl5pPr>
    <a:lvl6pPr marL="2286000" algn="l" defTabSz="914400" rtl="0" eaLnBrk="1" latinLnBrk="0" hangingPunct="1">
      <a:defRPr sz="3200" kern="1200">
        <a:solidFill>
          <a:srgbClr val="003399"/>
        </a:solidFill>
        <a:latin typeface="Arial" charset="0"/>
        <a:ea typeface="+mn-ea"/>
        <a:cs typeface="+mn-cs"/>
      </a:defRPr>
    </a:lvl6pPr>
    <a:lvl7pPr marL="2743200" algn="l" defTabSz="914400" rtl="0" eaLnBrk="1" latinLnBrk="0" hangingPunct="1">
      <a:defRPr sz="3200" kern="1200">
        <a:solidFill>
          <a:srgbClr val="003399"/>
        </a:solidFill>
        <a:latin typeface="Arial" charset="0"/>
        <a:ea typeface="+mn-ea"/>
        <a:cs typeface="+mn-cs"/>
      </a:defRPr>
    </a:lvl7pPr>
    <a:lvl8pPr marL="3200400" algn="l" defTabSz="914400" rtl="0" eaLnBrk="1" latinLnBrk="0" hangingPunct="1">
      <a:defRPr sz="3200" kern="1200">
        <a:solidFill>
          <a:srgbClr val="003399"/>
        </a:solidFill>
        <a:latin typeface="Arial" charset="0"/>
        <a:ea typeface="+mn-ea"/>
        <a:cs typeface="+mn-cs"/>
      </a:defRPr>
    </a:lvl8pPr>
    <a:lvl9pPr marL="3657600" algn="l" defTabSz="914400" rtl="0" eaLnBrk="1" latinLnBrk="0" hangingPunct="1">
      <a:defRPr sz="3200" kern="1200">
        <a:solidFill>
          <a:srgbClr val="003399"/>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3333CC"/>
    <a:srgbClr val="339933"/>
    <a:srgbClr val="0066CC"/>
    <a:srgbClr val="3333FF"/>
    <a:srgbClr val="0000FF"/>
    <a:srgbClr val="FF3300"/>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783" autoAdjust="0"/>
    <p:restoredTop sz="96709" autoAdjust="0"/>
  </p:normalViewPr>
  <p:slideViewPr>
    <p:cSldViewPr>
      <p:cViewPr varScale="1">
        <p:scale>
          <a:sx n="119" d="100"/>
          <a:sy n="119" d="100"/>
        </p:scale>
        <p:origin x="2814" y="96"/>
      </p:cViewPr>
      <p:guideLst>
        <p:guide orient="horz" pos="2160"/>
        <p:guide pos="2880"/>
      </p:guideLst>
    </p:cSldViewPr>
  </p:slideViewPr>
  <p:outlineViewPr>
    <p:cViewPr>
      <p:scale>
        <a:sx n="33" d="100"/>
        <a:sy n="33" d="100"/>
      </p:scale>
      <p:origin x="0" y="-9846"/>
    </p:cViewPr>
  </p:outlineViewPr>
  <p:notesTextViewPr>
    <p:cViewPr>
      <p:scale>
        <a:sx n="100" d="100"/>
        <a:sy n="100" d="100"/>
      </p:scale>
      <p:origin x="0" y="0"/>
    </p:cViewPr>
  </p:notesTextViewPr>
  <p:notesViewPr>
    <p:cSldViewPr>
      <p:cViewPr>
        <p:scale>
          <a:sx n="100" d="100"/>
          <a:sy n="100" d="100"/>
        </p:scale>
        <p:origin x="1628" y="-14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customXml" Target="../customXml/item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ustomXml" Target="../customXml/item2.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9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4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endParaRPr lang="pl-PL"/>
          </a:p>
        </p:txBody>
      </p:sp>
      <p:sp>
        <p:nvSpPr>
          <p:cNvPr id="30413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endParaRPr lang="pl-PL"/>
          </a:p>
        </p:txBody>
      </p:sp>
      <p:sp>
        <p:nvSpPr>
          <p:cNvPr id="30413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endParaRPr lang="pl-PL"/>
          </a:p>
        </p:txBody>
      </p:sp>
      <p:sp>
        <p:nvSpPr>
          <p:cNvPr id="30413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7B892524-3731-4020-9B7C-A69059F2CD2D}" type="slidenum">
              <a:rPr lang="pl-PL"/>
              <a:pPr/>
              <a:t>‹#›</a:t>
            </a:fld>
            <a:endParaRPr lang="pl-PL"/>
          </a:p>
        </p:txBody>
      </p:sp>
    </p:spTree>
    <p:extLst>
      <p:ext uri="{BB962C8B-B14F-4D97-AF65-F5344CB8AC3E}">
        <p14:creationId xmlns:p14="http://schemas.microsoft.com/office/powerpoint/2010/main" val="16648861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1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endParaRPr lang="pl-PL"/>
          </a:p>
        </p:txBody>
      </p:sp>
      <p:sp>
        <p:nvSpPr>
          <p:cNvPr id="9011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endParaRPr lang="pl-PL"/>
          </a:p>
        </p:txBody>
      </p:sp>
      <p:sp>
        <p:nvSpPr>
          <p:cNvPr id="901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901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9011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endParaRPr lang="pl-PL"/>
          </a:p>
        </p:txBody>
      </p:sp>
      <p:sp>
        <p:nvSpPr>
          <p:cNvPr id="9011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7F4E2B66-289F-4155-84D2-60841929CB92}" type="slidenum">
              <a:rPr lang="pl-PL"/>
              <a:pPr/>
              <a:t>‹#›</a:t>
            </a:fld>
            <a:endParaRPr lang="pl-PL"/>
          </a:p>
        </p:txBody>
      </p:sp>
    </p:spTree>
    <p:extLst>
      <p:ext uri="{BB962C8B-B14F-4D97-AF65-F5344CB8AC3E}">
        <p14:creationId xmlns:p14="http://schemas.microsoft.com/office/powerpoint/2010/main" val="161273752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1143000" y="539750"/>
            <a:ext cx="4572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1</a:t>
            </a:fld>
            <a:endParaRPr lang="pl-PL"/>
          </a:p>
        </p:txBody>
      </p:sp>
    </p:spTree>
    <p:extLst>
      <p:ext uri="{BB962C8B-B14F-4D97-AF65-F5344CB8AC3E}">
        <p14:creationId xmlns:p14="http://schemas.microsoft.com/office/powerpoint/2010/main" val="1651766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pPr algn="just"/>
            <a:r>
              <a:rPr lang="en-US" dirty="0"/>
              <a:t>Some scientists developed theories about Workflow or BPR, while other researchers were working on improving and controlling the quality of process output elements at that time. Companies began to create quality departments, implement ISO, the concepts of Total Quality Management and Just In Time as well as a statistical approach to measuring quality developed - the Six Sigma methodology.</a:t>
            </a:r>
            <a:endParaRPr lang="pl-PL" dirty="0"/>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10</a:t>
            </a:fld>
            <a:endParaRPr lang="pl-PL"/>
          </a:p>
        </p:txBody>
      </p:sp>
    </p:spTree>
    <p:extLst>
      <p:ext uri="{BB962C8B-B14F-4D97-AF65-F5344CB8AC3E}">
        <p14:creationId xmlns:p14="http://schemas.microsoft.com/office/powerpoint/2010/main" val="4278493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pPr algn="just"/>
            <a:r>
              <a:rPr lang="en-US" dirty="0"/>
              <a:t>Challenges of globalization - the reason for the creation of the third wave. Mergers, acquisitions, as a result problems with process integration (2 different organizations), with complexity of processes (several factories in different places - a typical problem in the automotive industry). Solutions: standardization of processes, more frequent use of information technologies</a:t>
            </a:r>
            <a:r>
              <a:rPr lang="pl-PL" dirty="0"/>
              <a:t>.</a:t>
            </a:r>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11</a:t>
            </a:fld>
            <a:endParaRPr lang="pl-PL"/>
          </a:p>
        </p:txBody>
      </p:sp>
    </p:spTree>
    <p:extLst>
      <p:ext uri="{BB962C8B-B14F-4D97-AF65-F5344CB8AC3E}">
        <p14:creationId xmlns:p14="http://schemas.microsoft.com/office/powerpoint/2010/main" val="4274262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pPr algn="just"/>
            <a:r>
              <a:rPr lang="en-US" dirty="0"/>
              <a:t>A classic approach to organizing your business. Individual workstations are grouped into larger </a:t>
            </a:r>
            <a:r>
              <a:rPr lang="pl-PL" dirty="0" err="1"/>
              <a:t>units</a:t>
            </a:r>
            <a:r>
              <a:rPr lang="en-US" dirty="0"/>
              <a:t>, and these form departments. The main grouping criterion is the same or similar scope of functions that the elements perform in the enterprise.</a:t>
            </a:r>
            <a:endParaRPr lang="pl-PL" dirty="0"/>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12</a:t>
            </a:fld>
            <a:endParaRPr lang="pl-PL"/>
          </a:p>
        </p:txBody>
      </p:sp>
    </p:spTree>
    <p:extLst>
      <p:ext uri="{BB962C8B-B14F-4D97-AF65-F5344CB8AC3E}">
        <p14:creationId xmlns:p14="http://schemas.microsoft.com/office/powerpoint/2010/main" val="2602996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13</a:t>
            </a:fld>
            <a:endParaRPr lang="pl-PL"/>
          </a:p>
        </p:txBody>
      </p:sp>
    </p:spTree>
    <p:extLst>
      <p:ext uri="{BB962C8B-B14F-4D97-AF65-F5344CB8AC3E}">
        <p14:creationId xmlns:p14="http://schemas.microsoft.com/office/powerpoint/2010/main" val="3835967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14</a:t>
            </a:fld>
            <a:endParaRPr lang="pl-PL"/>
          </a:p>
        </p:txBody>
      </p:sp>
    </p:spTree>
    <p:extLst>
      <p:ext uri="{BB962C8B-B14F-4D97-AF65-F5344CB8AC3E}">
        <p14:creationId xmlns:p14="http://schemas.microsoft.com/office/powerpoint/2010/main" val="237378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1143000" y="539750"/>
            <a:ext cx="4572000" cy="3429000"/>
          </a:xfrm>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fld id="{9BD05252-D8D0-4E68-AC9D-585F8CD39E28}" type="slidenum">
              <a:rPr lang="pl-PL" smtClean="0"/>
              <a:pPr/>
              <a:t>15</a:t>
            </a:fld>
            <a:endParaRPr lang="pl-PL" dirty="0"/>
          </a:p>
        </p:txBody>
      </p:sp>
    </p:spTree>
    <p:extLst>
      <p:ext uri="{BB962C8B-B14F-4D97-AF65-F5344CB8AC3E}">
        <p14:creationId xmlns:p14="http://schemas.microsoft.com/office/powerpoint/2010/main" val="2190011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16</a:t>
            </a:fld>
            <a:endParaRPr lang="pl-PL"/>
          </a:p>
        </p:txBody>
      </p:sp>
    </p:spTree>
    <p:extLst>
      <p:ext uri="{BB962C8B-B14F-4D97-AF65-F5344CB8AC3E}">
        <p14:creationId xmlns:p14="http://schemas.microsoft.com/office/powerpoint/2010/main" val="845259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17</a:t>
            </a:fld>
            <a:endParaRPr lang="pl-PL"/>
          </a:p>
        </p:txBody>
      </p:sp>
    </p:spTree>
    <p:extLst>
      <p:ext uri="{BB962C8B-B14F-4D97-AF65-F5344CB8AC3E}">
        <p14:creationId xmlns:p14="http://schemas.microsoft.com/office/powerpoint/2010/main" val="3282101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18</a:t>
            </a:fld>
            <a:endParaRPr lang="pl-PL"/>
          </a:p>
        </p:txBody>
      </p:sp>
    </p:spTree>
    <p:extLst>
      <p:ext uri="{BB962C8B-B14F-4D97-AF65-F5344CB8AC3E}">
        <p14:creationId xmlns:p14="http://schemas.microsoft.com/office/powerpoint/2010/main" val="299257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en-US" dirty="0"/>
              <a:t>The process approach is based on processes that combine the goals, design, management and control at the level of the entire company with the level of the workplace. Important (compared to previous management approaches): focus on creating added value and customer orientation. Processes define a sequence of sequentially connected activities that merge into a logical whole. The organization is not seen through the prism of departments / departments; its "functionality" is disappearing.</a:t>
            </a:r>
            <a:endParaRPr lang="pl-PL" baseline="0" dirty="0"/>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19</a:t>
            </a:fld>
            <a:endParaRPr lang="pl-PL"/>
          </a:p>
        </p:txBody>
      </p:sp>
    </p:spTree>
    <p:extLst>
      <p:ext uri="{BB962C8B-B14F-4D97-AF65-F5344CB8AC3E}">
        <p14:creationId xmlns:p14="http://schemas.microsoft.com/office/powerpoint/2010/main" val="2745490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2</a:t>
            </a:fld>
            <a:endParaRPr lang="pl-PL"/>
          </a:p>
        </p:txBody>
      </p:sp>
    </p:spTree>
    <p:extLst>
      <p:ext uri="{BB962C8B-B14F-4D97-AF65-F5344CB8AC3E}">
        <p14:creationId xmlns:p14="http://schemas.microsoft.com/office/powerpoint/2010/main" val="4237340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20</a:t>
            </a:fld>
            <a:endParaRPr lang="pl-PL"/>
          </a:p>
        </p:txBody>
      </p:sp>
    </p:spTree>
    <p:extLst>
      <p:ext uri="{BB962C8B-B14F-4D97-AF65-F5344CB8AC3E}">
        <p14:creationId xmlns:p14="http://schemas.microsoft.com/office/powerpoint/2010/main" val="2367414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pPr algn="just"/>
            <a:r>
              <a:rPr lang="en-US" dirty="0"/>
              <a:t>Each enterprise has its own individual chain of processes that create value for its clients. Looking at the company through the prism of the processes taking place in it, we go beyond the boundaries of the company.  The value chain is a set of activities necessary to design, prepare production, manufacture, market, distribute and service a product. We are interested not only in satisfying the needs and expectations of customers by examining their preferences and creating a specific product, but also as part of after-sales service processes, we can bring additional value to the customer. The value chain cannot be burdened with the costs of non-value-generating activities or an excessive number of support activities (because they unnecessarily increase the price that the customer must pay).  The more activities in the process structure that do not add value</a:t>
            </a:r>
            <a:r>
              <a:rPr lang="pl-PL" dirty="0"/>
              <a:t>, </a:t>
            </a:r>
            <a:r>
              <a:rPr lang="en-US" dirty="0"/>
              <a:t>the </a:t>
            </a:r>
            <a:r>
              <a:rPr lang="pl-PL" dirty="0" err="1"/>
              <a:t>higher</a:t>
            </a:r>
            <a:r>
              <a:rPr lang="pl-PL" dirty="0"/>
              <a:t> the </a:t>
            </a:r>
            <a:r>
              <a:rPr lang="pl-PL" dirty="0" err="1"/>
              <a:t>cost</a:t>
            </a:r>
            <a:r>
              <a:rPr lang="en-US" dirty="0"/>
              <a:t> the customer must pay in the form of the purchase price of the product</a:t>
            </a:r>
            <a:r>
              <a:rPr lang="pl-PL" dirty="0"/>
              <a:t>.</a:t>
            </a:r>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21</a:t>
            </a:fld>
            <a:endParaRPr lang="pl-PL"/>
          </a:p>
        </p:txBody>
      </p:sp>
    </p:spTree>
    <p:extLst>
      <p:ext uri="{BB962C8B-B14F-4D97-AF65-F5344CB8AC3E}">
        <p14:creationId xmlns:p14="http://schemas.microsoft.com/office/powerpoint/2010/main" val="3763744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pPr algn="just"/>
            <a:r>
              <a:rPr lang="en-US" dirty="0"/>
              <a:t>Processes exist and run through the organization regardless of whether they have been previously identified and described. It happens that some processes are not noticed at all</a:t>
            </a:r>
            <a:r>
              <a:rPr lang="pl-PL" dirty="0"/>
              <a:t>.</a:t>
            </a:r>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22</a:t>
            </a:fld>
            <a:endParaRPr lang="pl-PL"/>
          </a:p>
        </p:txBody>
      </p:sp>
    </p:spTree>
    <p:extLst>
      <p:ext uri="{BB962C8B-B14F-4D97-AF65-F5344CB8AC3E}">
        <p14:creationId xmlns:p14="http://schemas.microsoft.com/office/powerpoint/2010/main" val="2049444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a:xfrm>
            <a:off x="685800" y="4211960"/>
            <a:ext cx="5486400" cy="4114800"/>
          </a:xfrm>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23</a:t>
            </a:fld>
            <a:endParaRPr lang="pl-PL"/>
          </a:p>
        </p:txBody>
      </p:sp>
    </p:spTree>
    <p:extLst>
      <p:ext uri="{BB962C8B-B14F-4D97-AF65-F5344CB8AC3E}">
        <p14:creationId xmlns:p14="http://schemas.microsoft.com/office/powerpoint/2010/main" val="3047625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24</a:t>
            </a:fld>
            <a:endParaRPr lang="pl-PL"/>
          </a:p>
        </p:txBody>
      </p:sp>
    </p:spTree>
    <p:extLst>
      <p:ext uri="{BB962C8B-B14F-4D97-AF65-F5344CB8AC3E}">
        <p14:creationId xmlns:p14="http://schemas.microsoft.com/office/powerpoint/2010/main" val="2183724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25</a:t>
            </a:fld>
            <a:endParaRPr lang="pl-PL"/>
          </a:p>
        </p:txBody>
      </p:sp>
    </p:spTree>
    <p:extLst>
      <p:ext uri="{BB962C8B-B14F-4D97-AF65-F5344CB8AC3E}">
        <p14:creationId xmlns:p14="http://schemas.microsoft.com/office/powerpoint/2010/main" val="1860639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26</a:t>
            </a:fld>
            <a:endParaRPr lang="pl-PL"/>
          </a:p>
        </p:txBody>
      </p:sp>
    </p:spTree>
    <p:extLst>
      <p:ext uri="{BB962C8B-B14F-4D97-AF65-F5344CB8AC3E}">
        <p14:creationId xmlns:p14="http://schemas.microsoft.com/office/powerpoint/2010/main" val="402824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27</a:t>
            </a:fld>
            <a:endParaRPr lang="pl-PL"/>
          </a:p>
        </p:txBody>
      </p:sp>
    </p:spTree>
    <p:extLst>
      <p:ext uri="{BB962C8B-B14F-4D97-AF65-F5344CB8AC3E}">
        <p14:creationId xmlns:p14="http://schemas.microsoft.com/office/powerpoint/2010/main" val="20878455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28</a:t>
            </a:fld>
            <a:endParaRPr lang="pl-PL"/>
          </a:p>
        </p:txBody>
      </p:sp>
    </p:spTree>
    <p:extLst>
      <p:ext uri="{BB962C8B-B14F-4D97-AF65-F5344CB8AC3E}">
        <p14:creationId xmlns:p14="http://schemas.microsoft.com/office/powerpoint/2010/main" val="3628498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29</a:t>
            </a:fld>
            <a:endParaRPr lang="pl-PL"/>
          </a:p>
        </p:txBody>
      </p:sp>
    </p:spTree>
    <p:extLst>
      <p:ext uri="{BB962C8B-B14F-4D97-AF65-F5344CB8AC3E}">
        <p14:creationId xmlns:p14="http://schemas.microsoft.com/office/powerpoint/2010/main" val="4200123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3</a:t>
            </a:fld>
            <a:endParaRPr lang="pl-PL"/>
          </a:p>
        </p:txBody>
      </p:sp>
    </p:spTree>
    <p:extLst>
      <p:ext uri="{BB962C8B-B14F-4D97-AF65-F5344CB8AC3E}">
        <p14:creationId xmlns:p14="http://schemas.microsoft.com/office/powerpoint/2010/main" val="824323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30</a:t>
            </a:fld>
            <a:endParaRPr lang="pl-PL"/>
          </a:p>
        </p:txBody>
      </p:sp>
    </p:spTree>
    <p:extLst>
      <p:ext uri="{BB962C8B-B14F-4D97-AF65-F5344CB8AC3E}">
        <p14:creationId xmlns:p14="http://schemas.microsoft.com/office/powerpoint/2010/main" val="1794942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36</a:t>
            </a:fld>
            <a:endParaRPr lang="pl-PL"/>
          </a:p>
        </p:txBody>
      </p:sp>
    </p:spTree>
    <p:extLst>
      <p:ext uri="{BB962C8B-B14F-4D97-AF65-F5344CB8AC3E}">
        <p14:creationId xmlns:p14="http://schemas.microsoft.com/office/powerpoint/2010/main" val="1725984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37</a:t>
            </a:fld>
            <a:endParaRPr lang="pl-PL"/>
          </a:p>
        </p:txBody>
      </p:sp>
    </p:spTree>
    <p:extLst>
      <p:ext uri="{BB962C8B-B14F-4D97-AF65-F5344CB8AC3E}">
        <p14:creationId xmlns:p14="http://schemas.microsoft.com/office/powerpoint/2010/main" val="11967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pl-PL" dirty="0" err="1"/>
              <a:t>Professor</a:t>
            </a:r>
            <a:r>
              <a:rPr lang="pl-PL" dirty="0"/>
              <a:t> Stanisław Nowosielski from Wrocław, Poland.</a:t>
            </a:r>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38</a:t>
            </a:fld>
            <a:endParaRPr lang="pl-PL"/>
          </a:p>
        </p:txBody>
      </p:sp>
    </p:spTree>
    <p:extLst>
      <p:ext uri="{BB962C8B-B14F-4D97-AF65-F5344CB8AC3E}">
        <p14:creationId xmlns:p14="http://schemas.microsoft.com/office/powerpoint/2010/main" val="4217449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pPr algn="just"/>
            <a:r>
              <a:rPr lang="en-US" dirty="0"/>
              <a:t>The CMMI (Capability Maturity Model Integration) model was developed at Carnegie Mellon University in 2002 as the successor to the CMM (Capability Maturity Model) model, which was created in the late 1980s. CMM mainly referred to software development processes, while CMMI provides a broader view that covers the context of the organization and the maturity of processes occurring in it</a:t>
            </a:r>
            <a:endParaRPr lang="pl-PL" dirty="0"/>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39</a:t>
            </a:fld>
            <a:endParaRPr lang="pl-PL"/>
          </a:p>
        </p:txBody>
      </p:sp>
    </p:spTree>
    <p:extLst>
      <p:ext uri="{BB962C8B-B14F-4D97-AF65-F5344CB8AC3E}">
        <p14:creationId xmlns:p14="http://schemas.microsoft.com/office/powerpoint/2010/main" val="26386149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br>
              <a:rPr lang="en-US" dirty="0"/>
            </a:br>
            <a:r>
              <a:rPr lang="en-US" sz="1200" b="0" i="0" kern="1200" dirty="0">
                <a:solidFill>
                  <a:schemeClr val="tx1"/>
                </a:solidFill>
                <a:effectLst/>
                <a:latin typeface="Arial" charset="0"/>
                <a:ea typeface="+mn-ea"/>
                <a:cs typeface="+mn-cs"/>
              </a:rPr>
              <a:t>Functional decomposition - it is practically suitable for everything, but it can be deceptive in its simplicity.</a:t>
            </a:r>
            <a:r>
              <a:rPr lang="pl-PL" sz="1200" b="0" i="0" kern="1200" dirty="0">
                <a:solidFill>
                  <a:schemeClr val="tx1"/>
                </a:solidFill>
                <a:effectLst/>
                <a:latin typeface="Arial" charset="0"/>
                <a:ea typeface="+mn-ea"/>
                <a:cs typeface="+mn-cs"/>
              </a:rPr>
              <a:t> People </a:t>
            </a:r>
            <a:r>
              <a:rPr lang="pl-PL" sz="1200" b="0" i="0" kern="1200" dirty="0" err="1">
                <a:solidFill>
                  <a:schemeClr val="tx1"/>
                </a:solidFill>
                <a:effectLst/>
                <a:latin typeface="Arial" charset="0"/>
                <a:ea typeface="+mn-ea"/>
                <a:cs typeface="+mn-cs"/>
              </a:rPr>
              <a:t>can</a:t>
            </a:r>
            <a:r>
              <a:rPr lang="pl-PL" sz="1200" b="0" i="0" kern="1200" dirty="0">
                <a:solidFill>
                  <a:schemeClr val="tx1"/>
                </a:solidFill>
                <a:effectLst/>
                <a:latin typeface="Arial" charset="0"/>
                <a:ea typeface="+mn-ea"/>
                <a:cs typeface="+mn-cs"/>
              </a:rPr>
              <a:t> </a:t>
            </a:r>
            <a:r>
              <a:rPr lang="pl-PL" sz="1200" b="0" i="0" kern="1200" dirty="0" err="1">
                <a:solidFill>
                  <a:schemeClr val="tx1"/>
                </a:solidFill>
                <a:effectLst/>
                <a:latin typeface="Arial" charset="0"/>
                <a:ea typeface="+mn-ea"/>
                <a:cs typeface="+mn-cs"/>
              </a:rPr>
              <a:t>decompose</a:t>
            </a:r>
            <a:r>
              <a:rPr lang="pl-PL" sz="1200" b="0" i="0" kern="1200" dirty="0">
                <a:solidFill>
                  <a:schemeClr val="tx1"/>
                </a:solidFill>
                <a:effectLst/>
                <a:latin typeface="Arial" charset="0"/>
                <a:ea typeface="+mn-ea"/>
                <a:cs typeface="+mn-cs"/>
              </a:rPr>
              <a:t> the </a:t>
            </a:r>
            <a:r>
              <a:rPr lang="pl-PL" sz="1200" b="0" i="0" kern="1200" dirty="0" err="1">
                <a:solidFill>
                  <a:schemeClr val="tx1"/>
                </a:solidFill>
                <a:effectLst/>
                <a:latin typeface="Arial" charset="0"/>
                <a:ea typeface="+mn-ea"/>
                <a:cs typeface="+mn-cs"/>
              </a:rPr>
              <a:t>processes</a:t>
            </a:r>
            <a:r>
              <a:rPr lang="en-US" sz="1200" b="0" i="0" kern="1200" dirty="0">
                <a:solidFill>
                  <a:schemeClr val="tx1"/>
                </a:solidFill>
                <a:effectLst/>
                <a:latin typeface="Arial" charset="0"/>
                <a:ea typeface="+mn-ea"/>
                <a:cs typeface="+mn-cs"/>
              </a:rPr>
              <a:t> </a:t>
            </a:r>
            <a:r>
              <a:rPr lang="pl-PL" sz="1200" b="0" i="0" kern="1200" dirty="0">
                <a:solidFill>
                  <a:schemeClr val="tx1"/>
                </a:solidFill>
                <a:effectLst/>
                <a:latin typeface="Arial" charset="0"/>
                <a:ea typeface="+mn-ea"/>
                <a:cs typeface="+mn-cs"/>
              </a:rPr>
              <a:t>d</a:t>
            </a:r>
            <a:r>
              <a:rPr lang="en-US" sz="1200" b="0" i="0" kern="1200" dirty="0" err="1">
                <a:solidFill>
                  <a:schemeClr val="tx1"/>
                </a:solidFill>
                <a:effectLst/>
                <a:latin typeface="Arial" charset="0"/>
                <a:ea typeface="+mn-ea"/>
                <a:cs typeface="+mn-cs"/>
              </a:rPr>
              <a:t>ifferently</a:t>
            </a:r>
            <a:r>
              <a:rPr lang="en-US" sz="1200" b="0" i="0" kern="1200" dirty="0">
                <a:solidFill>
                  <a:schemeClr val="tx1"/>
                </a:solidFill>
                <a:effectLst/>
                <a:latin typeface="Arial" charset="0"/>
                <a:ea typeface="+mn-ea"/>
                <a:cs typeface="+mn-cs"/>
              </a:rPr>
              <a:t>, as a result several hundred process maps </a:t>
            </a:r>
            <a:r>
              <a:rPr lang="pl-PL" sz="1200" b="0" i="0" kern="1200" dirty="0" err="1">
                <a:solidFill>
                  <a:schemeClr val="tx1"/>
                </a:solidFill>
                <a:effectLst/>
                <a:latin typeface="Arial" charset="0"/>
                <a:ea typeface="+mn-ea"/>
                <a:cs typeface="+mn-cs"/>
              </a:rPr>
              <a:t>can</a:t>
            </a:r>
            <a:r>
              <a:rPr lang="pl-PL" sz="1200" b="0" i="0" kern="1200" dirty="0">
                <a:solidFill>
                  <a:schemeClr val="tx1"/>
                </a:solidFill>
                <a:effectLst/>
                <a:latin typeface="Arial" charset="0"/>
                <a:ea typeface="+mn-ea"/>
                <a:cs typeface="+mn-cs"/>
              </a:rPr>
              <a:t> be</a:t>
            </a:r>
            <a:r>
              <a:rPr lang="en-US" sz="1200" b="0" i="0" kern="1200" dirty="0">
                <a:solidFill>
                  <a:schemeClr val="tx1"/>
                </a:solidFill>
                <a:effectLst/>
                <a:latin typeface="Arial" charset="0"/>
                <a:ea typeface="+mn-ea"/>
                <a:cs typeface="+mn-cs"/>
              </a:rPr>
              <a:t> created in one company, </a:t>
            </a:r>
            <a:r>
              <a:rPr lang="pl-PL" sz="1200" b="0" i="0" kern="1200" dirty="0">
                <a:solidFill>
                  <a:schemeClr val="tx1"/>
                </a:solidFill>
                <a:effectLst/>
                <a:latin typeface="Arial" charset="0"/>
                <a:ea typeface="+mn-ea"/>
                <a:cs typeface="+mn-cs"/>
              </a:rPr>
              <a:t>and </a:t>
            </a:r>
            <a:r>
              <a:rPr lang="pl-PL" sz="1200" b="0" i="0" kern="1200" dirty="0" err="1">
                <a:solidFill>
                  <a:schemeClr val="tx1"/>
                </a:solidFill>
                <a:effectLst/>
                <a:latin typeface="Arial" charset="0"/>
                <a:ea typeface="+mn-ea"/>
                <a:cs typeface="+mn-cs"/>
              </a:rPr>
              <a:t>it</a:t>
            </a:r>
            <a:r>
              <a:rPr lang="pl-PL" sz="1200" b="0" i="0" kern="1200" dirty="0">
                <a:solidFill>
                  <a:schemeClr val="tx1"/>
                </a:solidFill>
                <a:effectLst/>
                <a:latin typeface="Arial" charset="0"/>
                <a:ea typeface="+mn-ea"/>
                <a:cs typeface="+mn-cs"/>
              </a:rPr>
              <a:t> </a:t>
            </a:r>
            <a:r>
              <a:rPr lang="pl-PL" sz="1200" b="0" i="0" kern="1200" dirty="0" err="1">
                <a:solidFill>
                  <a:schemeClr val="tx1"/>
                </a:solidFill>
                <a:effectLst/>
                <a:latin typeface="Arial" charset="0"/>
                <a:ea typeface="+mn-ea"/>
                <a:cs typeface="+mn-cs"/>
              </a:rPr>
              <a:t>would</a:t>
            </a:r>
            <a:r>
              <a:rPr lang="pl-PL" sz="1200" b="0" i="0" kern="1200" dirty="0">
                <a:solidFill>
                  <a:schemeClr val="tx1"/>
                </a:solidFill>
                <a:effectLst/>
                <a:latin typeface="Arial" charset="0"/>
                <a:ea typeface="+mn-ea"/>
                <a:cs typeface="+mn-cs"/>
              </a:rPr>
              <a:t> be</a:t>
            </a:r>
            <a:r>
              <a:rPr lang="en-US" sz="1200" b="0" i="0" kern="1200" dirty="0">
                <a:solidFill>
                  <a:schemeClr val="tx1"/>
                </a:solidFill>
                <a:effectLst/>
                <a:latin typeface="Arial" charset="0"/>
                <a:ea typeface="+mn-ea"/>
                <a:cs typeface="+mn-cs"/>
              </a:rPr>
              <a:t> difficult to put </a:t>
            </a:r>
            <a:r>
              <a:rPr lang="pl-PL" sz="1200" b="0" i="0" kern="1200" dirty="0" err="1">
                <a:solidFill>
                  <a:schemeClr val="tx1"/>
                </a:solidFill>
                <a:effectLst/>
                <a:latin typeface="Arial" charset="0"/>
                <a:ea typeface="+mn-ea"/>
                <a:cs typeface="+mn-cs"/>
              </a:rPr>
              <a:t>them</a:t>
            </a:r>
            <a:r>
              <a:rPr lang="pl-PL" sz="1200" b="0" i="0" kern="1200" dirty="0">
                <a:solidFill>
                  <a:schemeClr val="tx1"/>
                </a:solidFill>
                <a:effectLst/>
                <a:latin typeface="Arial" charset="0"/>
                <a:ea typeface="+mn-ea"/>
                <a:cs typeface="+mn-cs"/>
              </a:rPr>
              <a:t> </a:t>
            </a:r>
            <a:r>
              <a:rPr lang="en-US" sz="1200" b="0" i="0" kern="1200" dirty="0">
                <a:solidFill>
                  <a:schemeClr val="tx1"/>
                </a:solidFill>
                <a:effectLst/>
                <a:latin typeface="Arial" charset="0"/>
                <a:ea typeface="+mn-ea"/>
                <a:cs typeface="+mn-cs"/>
              </a:rPr>
              <a:t>together into a meaningful whole.</a:t>
            </a:r>
            <a:endParaRPr lang="pl-PL" dirty="0"/>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40</a:t>
            </a:fld>
            <a:endParaRPr lang="pl-PL"/>
          </a:p>
        </p:txBody>
      </p:sp>
    </p:spTree>
    <p:extLst>
      <p:ext uri="{BB962C8B-B14F-4D97-AF65-F5344CB8AC3E}">
        <p14:creationId xmlns:p14="http://schemas.microsoft.com/office/powerpoint/2010/main" val="27948048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41</a:t>
            </a:fld>
            <a:endParaRPr lang="pl-PL"/>
          </a:p>
        </p:txBody>
      </p:sp>
    </p:spTree>
    <p:extLst>
      <p:ext uri="{BB962C8B-B14F-4D97-AF65-F5344CB8AC3E}">
        <p14:creationId xmlns:p14="http://schemas.microsoft.com/office/powerpoint/2010/main" val="1516387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42</a:t>
            </a:fld>
            <a:endParaRPr lang="pl-PL"/>
          </a:p>
        </p:txBody>
      </p:sp>
    </p:spTree>
    <p:extLst>
      <p:ext uri="{BB962C8B-B14F-4D97-AF65-F5344CB8AC3E}">
        <p14:creationId xmlns:p14="http://schemas.microsoft.com/office/powerpoint/2010/main" val="13253325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43</a:t>
            </a:fld>
            <a:endParaRPr lang="pl-PL"/>
          </a:p>
        </p:txBody>
      </p:sp>
    </p:spTree>
    <p:extLst>
      <p:ext uri="{BB962C8B-B14F-4D97-AF65-F5344CB8AC3E}">
        <p14:creationId xmlns:p14="http://schemas.microsoft.com/office/powerpoint/2010/main" val="667651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44</a:t>
            </a:fld>
            <a:endParaRPr lang="pl-PL"/>
          </a:p>
        </p:txBody>
      </p:sp>
    </p:spTree>
    <p:extLst>
      <p:ext uri="{BB962C8B-B14F-4D97-AF65-F5344CB8AC3E}">
        <p14:creationId xmlns:p14="http://schemas.microsoft.com/office/powerpoint/2010/main" val="445438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4</a:t>
            </a:fld>
            <a:endParaRPr lang="pl-PL"/>
          </a:p>
        </p:txBody>
      </p:sp>
    </p:spTree>
    <p:extLst>
      <p:ext uri="{BB962C8B-B14F-4D97-AF65-F5344CB8AC3E}">
        <p14:creationId xmlns:p14="http://schemas.microsoft.com/office/powerpoint/2010/main" val="6406329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45</a:t>
            </a:fld>
            <a:endParaRPr lang="pl-PL"/>
          </a:p>
        </p:txBody>
      </p:sp>
    </p:spTree>
    <p:extLst>
      <p:ext uri="{BB962C8B-B14F-4D97-AF65-F5344CB8AC3E}">
        <p14:creationId xmlns:p14="http://schemas.microsoft.com/office/powerpoint/2010/main" val="370740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a:xfrm>
            <a:off x="685800" y="4427984"/>
            <a:ext cx="5486400" cy="4114800"/>
          </a:xfrm>
        </p:spPr>
        <p:txBody>
          <a:bodyPr>
            <a:normAutofit/>
          </a:bodyPr>
          <a:lstStyle/>
          <a:p>
            <a:r>
              <a:rPr lang="en-US" dirty="0"/>
              <a:t>The most common technique for visualizing business processes. Appropriate graphic symbols are used to describe individual elements of the process map.</a:t>
            </a:r>
            <a:endParaRPr lang="pl-PL" dirty="0"/>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46</a:t>
            </a:fld>
            <a:endParaRPr lang="pl-PL"/>
          </a:p>
        </p:txBody>
      </p:sp>
    </p:spTree>
    <p:extLst>
      <p:ext uri="{BB962C8B-B14F-4D97-AF65-F5344CB8AC3E}">
        <p14:creationId xmlns:p14="http://schemas.microsoft.com/office/powerpoint/2010/main" val="213041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47</a:t>
            </a:fld>
            <a:endParaRPr lang="pl-PL"/>
          </a:p>
        </p:txBody>
      </p:sp>
    </p:spTree>
    <p:extLst>
      <p:ext uri="{BB962C8B-B14F-4D97-AF65-F5344CB8AC3E}">
        <p14:creationId xmlns:p14="http://schemas.microsoft.com/office/powerpoint/2010/main" val="4065916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48</a:t>
            </a:fld>
            <a:endParaRPr lang="pl-PL"/>
          </a:p>
        </p:txBody>
      </p:sp>
    </p:spTree>
    <p:extLst>
      <p:ext uri="{BB962C8B-B14F-4D97-AF65-F5344CB8AC3E}">
        <p14:creationId xmlns:p14="http://schemas.microsoft.com/office/powerpoint/2010/main" val="1289787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pPr algn="just"/>
            <a:r>
              <a:rPr lang="en-US" dirty="0"/>
              <a:t>In general: it allows you to understand how a given company works. Creating a map begins with the identification of process participants from the organizational units involved, then a description of the process from its start to obtaining the final product is made. The map illustrates not only individual activities in the process, but also the moments of decision making and their variants. After preparing the process map, the current state is analyzed. You can see critical points, bottlenecks, repetitive and redundant activities. The answers to the questions are sought: what information make up the process? In what order are the activities carried out? How long does each operation take? Then, process improvements are sought, and then a map is created that represents the desired state. Few companies have decent process maps, and even fewer employees are aware of them. Each employee knows "something", the higher in the hierarchy the less knowledge of details. In other words, knowledge about the current state of the company exists in a way collectively, fragmented to the minds of many employees.</a:t>
            </a:r>
            <a:endParaRPr lang="pl-PL" dirty="0"/>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49</a:t>
            </a:fld>
            <a:endParaRPr lang="pl-PL"/>
          </a:p>
        </p:txBody>
      </p:sp>
    </p:spTree>
    <p:extLst>
      <p:ext uri="{BB962C8B-B14F-4D97-AF65-F5344CB8AC3E}">
        <p14:creationId xmlns:p14="http://schemas.microsoft.com/office/powerpoint/2010/main" val="13474564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pPr algn="just"/>
            <a:r>
              <a:rPr lang="en-US" dirty="0"/>
              <a:t>There are many techniques and ways to map processes. The method (system, language) of modeling is called NOTATION</a:t>
            </a:r>
            <a:r>
              <a:rPr lang="pl-PL" dirty="0"/>
              <a:t>.</a:t>
            </a:r>
            <a:r>
              <a:rPr lang="en-US" dirty="0"/>
              <a:t> There are many graphic symbols describing individual elements in the process map. Depending on the specifics of the given organization in which the process map is used, various symbols can be found (e.g. the car industry usually uses slightly different symbols than the IT industry).</a:t>
            </a:r>
            <a:endParaRPr lang="pl-PL" dirty="0"/>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50</a:t>
            </a:fld>
            <a:endParaRPr lang="pl-PL"/>
          </a:p>
        </p:txBody>
      </p:sp>
    </p:spTree>
    <p:extLst>
      <p:ext uri="{BB962C8B-B14F-4D97-AF65-F5344CB8AC3E}">
        <p14:creationId xmlns:p14="http://schemas.microsoft.com/office/powerpoint/2010/main" val="13189648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51</a:t>
            </a:fld>
            <a:endParaRPr lang="pl-PL"/>
          </a:p>
        </p:txBody>
      </p:sp>
    </p:spTree>
    <p:extLst>
      <p:ext uri="{BB962C8B-B14F-4D97-AF65-F5344CB8AC3E}">
        <p14:creationId xmlns:p14="http://schemas.microsoft.com/office/powerpoint/2010/main" val="29328619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52</a:t>
            </a:fld>
            <a:endParaRPr lang="pl-PL"/>
          </a:p>
        </p:txBody>
      </p:sp>
    </p:spTree>
    <p:extLst>
      <p:ext uri="{BB962C8B-B14F-4D97-AF65-F5344CB8AC3E}">
        <p14:creationId xmlns:p14="http://schemas.microsoft.com/office/powerpoint/2010/main" val="37412191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en-US" dirty="0"/>
              <a:t>The most important rule in mapping seems to be the IF-THEN rule. Shows event CONDITIONALITY.</a:t>
            </a:r>
            <a:endParaRPr lang="pl-PL" dirty="0"/>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53</a:t>
            </a:fld>
            <a:endParaRPr lang="pl-PL"/>
          </a:p>
        </p:txBody>
      </p:sp>
    </p:spTree>
    <p:extLst>
      <p:ext uri="{BB962C8B-B14F-4D97-AF65-F5344CB8AC3E}">
        <p14:creationId xmlns:p14="http://schemas.microsoft.com/office/powerpoint/2010/main" val="806481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54</a:t>
            </a:fld>
            <a:endParaRPr lang="pl-PL"/>
          </a:p>
        </p:txBody>
      </p:sp>
    </p:spTree>
    <p:extLst>
      <p:ext uri="{BB962C8B-B14F-4D97-AF65-F5344CB8AC3E}">
        <p14:creationId xmlns:p14="http://schemas.microsoft.com/office/powerpoint/2010/main" val="4273748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5</a:t>
            </a:fld>
            <a:endParaRPr lang="pl-PL"/>
          </a:p>
        </p:txBody>
      </p:sp>
    </p:spTree>
    <p:extLst>
      <p:ext uri="{BB962C8B-B14F-4D97-AF65-F5344CB8AC3E}">
        <p14:creationId xmlns:p14="http://schemas.microsoft.com/office/powerpoint/2010/main" val="36997793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55</a:t>
            </a:fld>
            <a:endParaRPr lang="pl-PL"/>
          </a:p>
        </p:txBody>
      </p:sp>
    </p:spTree>
    <p:extLst>
      <p:ext uri="{BB962C8B-B14F-4D97-AF65-F5344CB8AC3E}">
        <p14:creationId xmlns:p14="http://schemas.microsoft.com/office/powerpoint/2010/main" val="32581148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en-US" dirty="0"/>
              <a:t>Structure: identifies people involved in the process, usually the process team and the process owner.</a:t>
            </a:r>
            <a:endParaRPr lang="pl-PL" dirty="0"/>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56</a:t>
            </a:fld>
            <a:endParaRPr lang="pl-PL"/>
          </a:p>
        </p:txBody>
      </p:sp>
    </p:spTree>
    <p:extLst>
      <p:ext uri="{BB962C8B-B14F-4D97-AF65-F5344CB8AC3E}">
        <p14:creationId xmlns:p14="http://schemas.microsoft.com/office/powerpoint/2010/main" val="28829320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57</a:t>
            </a:fld>
            <a:endParaRPr lang="pl-PL"/>
          </a:p>
        </p:txBody>
      </p:sp>
    </p:spTree>
    <p:extLst>
      <p:ext uri="{BB962C8B-B14F-4D97-AF65-F5344CB8AC3E}">
        <p14:creationId xmlns:p14="http://schemas.microsoft.com/office/powerpoint/2010/main" val="914135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pPr algn="just"/>
            <a:r>
              <a:rPr lang="en-US" dirty="0"/>
              <a:t>The whole process depends on the weakest link in the organization. According to this assumption, the company is treated as a system of sequentially related units, leading to the transformation of resources into finished products</a:t>
            </a:r>
            <a:r>
              <a:rPr lang="pl-PL" dirty="0"/>
              <a:t>.</a:t>
            </a:r>
          </a:p>
          <a:p>
            <a:pPr algn="just"/>
            <a:r>
              <a:rPr lang="en-US" dirty="0"/>
              <a:t>The system</a:t>
            </a:r>
            <a:r>
              <a:rPr lang="pl-PL" dirty="0"/>
              <a:t>’s</a:t>
            </a:r>
            <a:r>
              <a:rPr lang="en-US" dirty="0"/>
              <a:t> "strength" is determined by the weakest link called the "bottleneck". To improve the overall system, </a:t>
            </a:r>
            <a:r>
              <a:rPr lang="pl-PL" dirty="0"/>
              <a:t>one </a:t>
            </a:r>
            <a:r>
              <a:rPr lang="pl-PL" dirty="0" err="1"/>
              <a:t>has</a:t>
            </a:r>
            <a:r>
              <a:rPr lang="pl-PL" dirty="0"/>
              <a:t> to </a:t>
            </a:r>
            <a:r>
              <a:rPr lang="en-US" dirty="0"/>
              <a:t>identify such a bottleneck and concentrate all efforts on strengthening or eliminating it. This process is endless, because after removing the old bottleneck, new ones may appear.</a:t>
            </a:r>
          </a:p>
          <a:p>
            <a:pPr algn="just"/>
            <a:endParaRPr lang="pl-PL" dirty="0"/>
          </a:p>
        </p:txBody>
      </p:sp>
      <p:sp>
        <p:nvSpPr>
          <p:cNvPr id="4" name="Symbol zastępczy numeru slajdu 3"/>
          <p:cNvSpPr>
            <a:spLocks noGrp="1"/>
          </p:cNvSpPr>
          <p:nvPr>
            <p:ph type="sldNum" sz="quarter" idx="10"/>
          </p:nvPr>
        </p:nvSpPr>
        <p:spPr/>
        <p:txBody>
          <a:bodyPr/>
          <a:lstStyle/>
          <a:p>
            <a:fld id="{9BD05252-D8D0-4E68-AC9D-585F8CD39E28}" type="slidenum">
              <a:rPr lang="pl-PL" smtClean="0"/>
              <a:pPr/>
              <a:t>58</a:t>
            </a:fld>
            <a:endParaRPr lang="pl-PL" dirty="0"/>
          </a:p>
        </p:txBody>
      </p:sp>
    </p:spTree>
    <p:extLst>
      <p:ext uri="{BB962C8B-B14F-4D97-AF65-F5344CB8AC3E}">
        <p14:creationId xmlns:p14="http://schemas.microsoft.com/office/powerpoint/2010/main" val="40079929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r>
              <a:rPr lang="en-US" dirty="0"/>
              <a:t>The basic procedure in the theory of constraints, leading to increased productivity, consists of five stages.</a:t>
            </a:r>
            <a:endParaRPr lang="pl-PL" dirty="0"/>
          </a:p>
        </p:txBody>
      </p:sp>
      <p:sp>
        <p:nvSpPr>
          <p:cNvPr id="4" name="Symbol zastępczy numeru slajdu 3"/>
          <p:cNvSpPr>
            <a:spLocks noGrp="1"/>
          </p:cNvSpPr>
          <p:nvPr>
            <p:ph type="sldNum" sz="quarter" idx="10"/>
          </p:nvPr>
        </p:nvSpPr>
        <p:spPr/>
        <p:txBody>
          <a:bodyPr/>
          <a:lstStyle/>
          <a:p>
            <a:fld id="{9BD05252-D8D0-4E68-AC9D-585F8CD39E28}" type="slidenum">
              <a:rPr lang="pl-PL" smtClean="0"/>
              <a:pPr/>
              <a:t>59</a:t>
            </a:fld>
            <a:endParaRPr lang="pl-PL" dirty="0"/>
          </a:p>
        </p:txBody>
      </p:sp>
    </p:spTree>
    <p:extLst>
      <p:ext uri="{BB962C8B-B14F-4D97-AF65-F5344CB8AC3E}">
        <p14:creationId xmlns:p14="http://schemas.microsoft.com/office/powerpoint/2010/main" val="9363921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60</a:t>
            </a:fld>
            <a:endParaRPr lang="pl-PL"/>
          </a:p>
        </p:txBody>
      </p:sp>
    </p:spTree>
    <p:extLst>
      <p:ext uri="{BB962C8B-B14F-4D97-AF65-F5344CB8AC3E}">
        <p14:creationId xmlns:p14="http://schemas.microsoft.com/office/powerpoint/2010/main" val="30751136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61</a:t>
            </a:fld>
            <a:endParaRPr lang="pl-PL"/>
          </a:p>
        </p:txBody>
      </p:sp>
    </p:spTree>
    <p:extLst>
      <p:ext uri="{BB962C8B-B14F-4D97-AF65-F5344CB8AC3E}">
        <p14:creationId xmlns:p14="http://schemas.microsoft.com/office/powerpoint/2010/main" val="8874706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62</a:t>
            </a:fld>
            <a:endParaRPr lang="pl-PL"/>
          </a:p>
        </p:txBody>
      </p:sp>
    </p:spTree>
    <p:extLst>
      <p:ext uri="{BB962C8B-B14F-4D97-AF65-F5344CB8AC3E}">
        <p14:creationId xmlns:p14="http://schemas.microsoft.com/office/powerpoint/2010/main" val="35705662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63</a:t>
            </a:fld>
            <a:endParaRPr lang="pl-PL"/>
          </a:p>
        </p:txBody>
      </p:sp>
    </p:spTree>
    <p:extLst>
      <p:ext uri="{BB962C8B-B14F-4D97-AF65-F5344CB8AC3E}">
        <p14:creationId xmlns:p14="http://schemas.microsoft.com/office/powerpoint/2010/main" val="11525158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64</a:t>
            </a:fld>
            <a:endParaRPr lang="pl-PL"/>
          </a:p>
        </p:txBody>
      </p:sp>
    </p:spTree>
    <p:extLst>
      <p:ext uri="{BB962C8B-B14F-4D97-AF65-F5344CB8AC3E}">
        <p14:creationId xmlns:p14="http://schemas.microsoft.com/office/powerpoint/2010/main" val="2660516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6</a:t>
            </a:fld>
            <a:endParaRPr lang="pl-PL"/>
          </a:p>
        </p:txBody>
      </p:sp>
    </p:spTree>
    <p:extLst>
      <p:ext uri="{BB962C8B-B14F-4D97-AF65-F5344CB8AC3E}">
        <p14:creationId xmlns:p14="http://schemas.microsoft.com/office/powerpoint/2010/main" val="15685676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65</a:t>
            </a:fld>
            <a:endParaRPr lang="pl-PL"/>
          </a:p>
        </p:txBody>
      </p:sp>
    </p:spTree>
    <p:extLst>
      <p:ext uri="{BB962C8B-B14F-4D97-AF65-F5344CB8AC3E}">
        <p14:creationId xmlns:p14="http://schemas.microsoft.com/office/powerpoint/2010/main" val="7910373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66</a:t>
            </a:fld>
            <a:endParaRPr lang="pl-PL"/>
          </a:p>
        </p:txBody>
      </p:sp>
    </p:spTree>
    <p:extLst>
      <p:ext uri="{BB962C8B-B14F-4D97-AF65-F5344CB8AC3E}">
        <p14:creationId xmlns:p14="http://schemas.microsoft.com/office/powerpoint/2010/main" val="14200894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67</a:t>
            </a:fld>
            <a:endParaRPr lang="pl-PL"/>
          </a:p>
        </p:txBody>
      </p:sp>
    </p:spTree>
    <p:extLst>
      <p:ext uri="{BB962C8B-B14F-4D97-AF65-F5344CB8AC3E}">
        <p14:creationId xmlns:p14="http://schemas.microsoft.com/office/powerpoint/2010/main" val="40295330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68</a:t>
            </a:fld>
            <a:endParaRPr lang="pl-PL"/>
          </a:p>
        </p:txBody>
      </p:sp>
    </p:spTree>
    <p:extLst>
      <p:ext uri="{BB962C8B-B14F-4D97-AF65-F5344CB8AC3E}">
        <p14:creationId xmlns:p14="http://schemas.microsoft.com/office/powerpoint/2010/main" val="15128925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69</a:t>
            </a:fld>
            <a:endParaRPr lang="pl-PL"/>
          </a:p>
        </p:txBody>
      </p:sp>
    </p:spTree>
    <p:extLst>
      <p:ext uri="{BB962C8B-B14F-4D97-AF65-F5344CB8AC3E}">
        <p14:creationId xmlns:p14="http://schemas.microsoft.com/office/powerpoint/2010/main" val="7549843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70</a:t>
            </a:fld>
            <a:endParaRPr lang="pl-PL"/>
          </a:p>
        </p:txBody>
      </p:sp>
    </p:spTree>
    <p:extLst>
      <p:ext uri="{BB962C8B-B14F-4D97-AF65-F5344CB8AC3E}">
        <p14:creationId xmlns:p14="http://schemas.microsoft.com/office/powerpoint/2010/main" val="40339659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71</a:t>
            </a:fld>
            <a:endParaRPr lang="pl-PL"/>
          </a:p>
        </p:txBody>
      </p:sp>
    </p:spTree>
    <p:extLst>
      <p:ext uri="{BB962C8B-B14F-4D97-AF65-F5344CB8AC3E}">
        <p14:creationId xmlns:p14="http://schemas.microsoft.com/office/powerpoint/2010/main" val="8946137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72</a:t>
            </a:fld>
            <a:endParaRPr lang="pl-PL"/>
          </a:p>
        </p:txBody>
      </p:sp>
    </p:spTree>
    <p:extLst>
      <p:ext uri="{BB962C8B-B14F-4D97-AF65-F5344CB8AC3E}">
        <p14:creationId xmlns:p14="http://schemas.microsoft.com/office/powerpoint/2010/main" val="33833383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73</a:t>
            </a:fld>
            <a:endParaRPr lang="pl-PL"/>
          </a:p>
        </p:txBody>
      </p:sp>
    </p:spTree>
    <p:extLst>
      <p:ext uri="{BB962C8B-B14F-4D97-AF65-F5344CB8AC3E}">
        <p14:creationId xmlns:p14="http://schemas.microsoft.com/office/powerpoint/2010/main" val="39421620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74</a:t>
            </a:fld>
            <a:endParaRPr lang="pl-PL"/>
          </a:p>
        </p:txBody>
      </p:sp>
    </p:spTree>
    <p:extLst>
      <p:ext uri="{BB962C8B-B14F-4D97-AF65-F5344CB8AC3E}">
        <p14:creationId xmlns:p14="http://schemas.microsoft.com/office/powerpoint/2010/main" val="2196469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pl-PL" dirty="0"/>
          </a:p>
          <a:p>
            <a:endParaRPr lang="pl-PL" dirty="0"/>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7</a:t>
            </a:fld>
            <a:endParaRPr lang="pl-PL"/>
          </a:p>
        </p:txBody>
      </p:sp>
    </p:spTree>
    <p:extLst>
      <p:ext uri="{BB962C8B-B14F-4D97-AF65-F5344CB8AC3E}">
        <p14:creationId xmlns:p14="http://schemas.microsoft.com/office/powerpoint/2010/main" val="26939174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75</a:t>
            </a:fld>
            <a:endParaRPr lang="pl-PL"/>
          </a:p>
        </p:txBody>
      </p:sp>
    </p:spTree>
    <p:extLst>
      <p:ext uri="{BB962C8B-B14F-4D97-AF65-F5344CB8AC3E}">
        <p14:creationId xmlns:p14="http://schemas.microsoft.com/office/powerpoint/2010/main" val="5724443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76</a:t>
            </a:fld>
            <a:endParaRPr lang="pl-PL"/>
          </a:p>
        </p:txBody>
      </p:sp>
    </p:spTree>
    <p:extLst>
      <p:ext uri="{BB962C8B-B14F-4D97-AF65-F5344CB8AC3E}">
        <p14:creationId xmlns:p14="http://schemas.microsoft.com/office/powerpoint/2010/main" val="1261568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8</a:t>
            </a:fld>
            <a:endParaRPr lang="pl-PL"/>
          </a:p>
        </p:txBody>
      </p:sp>
    </p:spTree>
    <p:extLst>
      <p:ext uri="{BB962C8B-B14F-4D97-AF65-F5344CB8AC3E}">
        <p14:creationId xmlns:p14="http://schemas.microsoft.com/office/powerpoint/2010/main" val="140701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pPr marL="0" marR="0" indent="0" algn="just" defTabSz="914400" rtl="0" eaLnBrk="1" fontAlgn="base" latinLnBrk="0" hangingPunct="1">
              <a:lnSpc>
                <a:spcPct val="100000"/>
              </a:lnSpc>
              <a:spcBef>
                <a:spcPct val="30000"/>
              </a:spcBef>
              <a:spcAft>
                <a:spcPct val="0"/>
              </a:spcAft>
              <a:buClrTx/>
              <a:buSzTx/>
              <a:buFontTx/>
              <a:buNone/>
              <a:tabLst/>
              <a:defRPr/>
            </a:pPr>
            <a:br>
              <a:rPr lang="en-US" dirty="0"/>
            </a:br>
            <a:r>
              <a:rPr lang="en-US" sz="1200" b="0" i="0" kern="1200" dirty="0">
                <a:solidFill>
                  <a:schemeClr val="tx1"/>
                </a:solidFill>
                <a:effectLst/>
                <a:latin typeface="Arial" charset="0"/>
                <a:ea typeface="+mn-ea"/>
                <a:cs typeface="+mn-cs"/>
              </a:rPr>
              <a:t>Workflow Systems - software used to control production and make its measurements. Because early systems were used in the document circulation process, but only within 1 department, companies such as SAP and Oracle began to create applications that could connect a single process with many other modules. This is how the concept of system-based, often computer-assisted business management focused on optimization </a:t>
            </a:r>
            <a:r>
              <a:rPr lang="pl-PL" sz="1200" b="0" i="0" kern="1200" dirty="0">
                <a:solidFill>
                  <a:schemeClr val="tx1"/>
                </a:solidFill>
                <a:effectLst/>
                <a:latin typeface="Arial" charset="0"/>
                <a:ea typeface="+mn-ea"/>
                <a:cs typeface="+mn-cs"/>
              </a:rPr>
              <a:t>was </a:t>
            </a:r>
            <a:r>
              <a:rPr lang="en-US" sz="1200" b="0" i="0" kern="1200" dirty="0">
                <a:solidFill>
                  <a:schemeClr val="tx1"/>
                </a:solidFill>
                <a:effectLst/>
                <a:latin typeface="Arial" charset="0"/>
                <a:ea typeface="+mn-ea"/>
                <a:cs typeface="+mn-cs"/>
              </a:rPr>
              <a:t>developed. </a:t>
            </a:r>
            <a:r>
              <a:rPr lang="pl-PL" sz="1200" b="0" i="0" kern="1200" dirty="0">
                <a:solidFill>
                  <a:schemeClr val="tx1"/>
                </a:solidFill>
                <a:effectLst/>
                <a:latin typeface="Arial" charset="0"/>
                <a:ea typeface="+mn-ea"/>
                <a:cs typeface="+mn-cs"/>
              </a:rPr>
              <a:t>And, as a </a:t>
            </a:r>
            <a:r>
              <a:rPr lang="pl-PL" sz="1200" b="0" i="0" kern="1200" dirty="0" err="1">
                <a:solidFill>
                  <a:schemeClr val="tx1"/>
                </a:solidFill>
                <a:effectLst/>
                <a:latin typeface="Arial" charset="0"/>
                <a:ea typeface="+mn-ea"/>
                <a:cs typeface="+mn-cs"/>
              </a:rPr>
              <a:t>result</a:t>
            </a:r>
            <a:r>
              <a:rPr lang="pl-PL" sz="1200" b="0" i="0" kern="1200" dirty="0">
                <a:solidFill>
                  <a:schemeClr val="tx1"/>
                </a:solidFill>
                <a:effectLst/>
                <a:latin typeface="Arial" charset="0"/>
                <a:ea typeface="+mn-ea"/>
                <a:cs typeface="+mn-cs"/>
              </a:rPr>
              <a:t>, i</a:t>
            </a:r>
            <a:r>
              <a:rPr lang="en-US" sz="1200" b="0" i="0" kern="1200" dirty="0" err="1">
                <a:solidFill>
                  <a:schemeClr val="tx1"/>
                </a:solidFill>
                <a:effectLst/>
                <a:latin typeface="Arial" charset="0"/>
                <a:ea typeface="+mn-ea"/>
                <a:cs typeface="+mn-cs"/>
              </a:rPr>
              <a:t>ntegrated</a:t>
            </a:r>
            <a:r>
              <a:rPr lang="en-US" sz="1200" b="0" i="0" kern="1200" dirty="0">
                <a:solidFill>
                  <a:schemeClr val="tx1"/>
                </a:solidFill>
                <a:effectLst/>
                <a:latin typeface="Arial" charset="0"/>
                <a:ea typeface="+mn-ea"/>
                <a:cs typeface="+mn-cs"/>
              </a:rPr>
              <a:t> management systems of MPR (Material Resources Planning), ERP (Enterprise Resources Planning) and DEM (Dynamic Enterprise Modeling) class were created.</a:t>
            </a:r>
            <a:endParaRPr lang="pl-PL" dirty="0"/>
          </a:p>
          <a:p>
            <a:endParaRPr lang="pl-PL" dirty="0"/>
          </a:p>
        </p:txBody>
      </p:sp>
      <p:sp>
        <p:nvSpPr>
          <p:cNvPr id="4" name="Symbol zastępczy numeru slajdu 3"/>
          <p:cNvSpPr>
            <a:spLocks noGrp="1"/>
          </p:cNvSpPr>
          <p:nvPr>
            <p:ph type="sldNum" sz="quarter" idx="10"/>
          </p:nvPr>
        </p:nvSpPr>
        <p:spPr/>
        <p:txBody>
          <a:bodyPr/>
          <a:lstStyle/>
          <a:p>
            <a:fld id="{7F4E2B66-289F-4155-84D2-60841929CB92}" type="slidenum">
              <a:rPr lang="pl-PL" smtClean="0"/>
              <a:pPr/>
              <a:t>9</a:t>
            </a:fld>
            <a:endParaRPr lang="pl-PL"/>
          </a:p>
        </p:txBody>
      </p:sp>
    </p:spTree>
    <p:extLst>
      <p:ext uri="{BB962C8B-B14F-4D97-AF65-F5344CB8AC3E}">
        <p14:creationId xmlns:p14="http://schemas.microsoft.com/office/powerpoint/2010/main" val="2850534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73730" name="Rectangle 2"/>
          <p:cNvSpPr>
            <a:spLocks noGrp="1" noChangeArrowheads="1"/>
          </p:cNvSpPr>
          <p:nvPr>
            <p:ph type="ctrTitle"/>
          </p:nvPr>
        </p:nvSpPr>
        <p:spPr>
          <a:xfrm>
            <a:off x="914400" y="1524000"/>
            <a:ext cx="7623175" cy="1752600"/>
          </a:xfrm>
        </p:spPr>
        <p:txBody>
          <a:bodyPr/>
          <a:lstStyle>
            <a:lvl1pPr>
              <a:defRPr sz="5000"/>
            </a:lvl1pPr>
          </a:lstStyle>
          <a:p>
            <a:r>
              <a:rPr lang="pl-PL" altLang="en-US"/>
              <a:t>Kliknij, aby edytować styl wzorca tytułu</a:t>
            </a:r>
          </a:p>
        </p:txBody>
      </p:sp>
      <p:sp>
        <p:nvSpPr>
          <p:cNvPr id="7373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pl-PL" altLang="en-US"/>
              <a:t>Kliknij, aby edytować styl wzorca podtytułu</a:t>
            </a:r>
          </a:p>
        </p:txBody>
      </p:sp>
      <p:sp>
        <p:nvSpPr>
          <p:cNvPr id="73732" name="Rectangle 4"/>
          <p:cNvSpPr>
            <a:spLocks noGrp="1" noChangeArrowheads="1"/>
          </p:cNvSpPr>
          <p:nvPr>
            <p:ph type="dt" sz="half" idx="2"/>
          </p:nvPr>
        </p:nvSpPr>
        <p:spPr/>
        <p:txBody>
          <a:bodyPr/>
          <a:lstStyle>
            <a:lvl1pPr>
              <a:defRPr/>
            </a:lvl1pPr>
          </a:lstStyle>
          <a:p>
            <a:endParaRPr lang="pl-PL" altLang="en-US"/>
          </a:p>
        </p:txBody>
      </p:sp>
      <p:sp>
        <p:nvSpPr>
          <p:cNvPr id="73733" name="Rectangle 5"/>
          <p:cNvSpPr>
            <a:spLocks noGrp="1" noChangeArrowheads="1"/>
          </p:cNvSpPr>
          <p:nvPr>
            <p:ph type="ftr" sz="quarter" idx="3"/>
          </p:nvPr>
        </p:nvSpPr>
        <p:spPr>
          <a:xfrm>
            <a:off x="3124200" y="6243638"/>
            <a:ext cx="2895600" cy="457200"/>
          </a:xfrm>
        </p:spPr>
        <p:txBody>
          <a:bodyPr/>
          <a:lstStyle>
            <a:lvl1pPr>
              <a:defRPr/>
            </a:lvl1pPr>
          </a:lstStyle>
          <a:p>
            <a:r>
              <a:rPr lang="pl-PL" altLang="en-US"/>
              <a:t>PJAIT</a:t>
            </a:r>
          </a:p>
        </p:txBody>
      </p:sp>
      <p:sp>
        <p:nvSpPr>
          <p:cNvPr id="73734" name="Rectangle 6"/>
          <p:cNvSpPr>
            <a:spLocks noGrp="1" noChangeArrowheads="1"/>
          </p:cNvSpPr>
          <p:nvPr>
            <p:ph type="sldNum" sz="quarter" idx="4"/>
          </p:nvPr>
        </p:nvSpPr>
        <p:spPr/>
        <p:txBody>
          <a:bodyPr/>
          <a:lstStyle>
            <a:lvl1pPr>
              <a:defRPr/>
            </a:lvl1pPr>
          </a:lstStyle>
          <a:p>
            <a:fld id="{113858D7-799F-4777-8261-30B27EE46AE3}" type="slidenum">
              <a:rPr lang="pl-PL" altLang="en-US"/>
              <a:pPr/>
              <a:t>‹#›</a:t>
            </a:fld>
            <a:endParaRPr lang="pl-PL" altLang="en-US"/>
          </a:p>
        </p:txBody>
      </p:sp>
      <p:sp>
        <p:nvSpPr>
          <p:cNvPr id="73735" name="Freeform 7"/>
          <p:cNvSpPr>
            <a:spLocks noChangeArrowheads="1"/>
          </p:cNvSpPr>
          <p:nvPr/>
        </p:nvSpPr>
        <p:spPr bwMode="auto">
          <a:xfrm>
            <a:off x="609600" y="1219200"/>
            <a:ext cx="79248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pl-PL"/>
          </a:p>
        </p:txBody>
      </p:sp>
      <p:sp>
        <p:nvSpPr>
          <p:cNvPr id="73736"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p:spPr>
        <p:txBody>
          <a:bodyPr/>
          <a:lstStyle/>
          <a:p>
            <a:endParaRPr lang="pl-P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lvl1pPr>
              <a:defRPr/>
            </a:lvl1pPr>
          </a:lstStyle>
          <a:p>
            <a:endParaRPr lang="pl-PL" altLang="en-US"/>
          </a:p>
        </p:txBody>
      </p:sp>
      <p:sp>
        <p:nvSpPr>
          <p:cNvPr id="5" name="Symbol zastępczy stopki 4"/>
          <p:cNvSpPr>
            <a:spLocks noGrp="1"/>
          </p:cNvSpPr>
          <p:nvPr>
            <p:ph type="ftr" sz="quarter" idx="11"/>
          </p:nvPr>
        </p:nvSpPr>
        <p:spPr/>
        <p:txBody>
          <a:bodyPr/>
          <a:lstStyle>
            <a:lvl1pPr>
              <a:defRPr/>
            </a:lvl1pPr>
          </a:lstStyle>
          <a:p>
            <a:r>
              <a:rPr lang="pl-PL" altLang="en-US"/>
              <a:t>PJAIT</a:t>
            </a:r>
          </a:p>
        </p:txBody>
      </p:sp>
      <p:sp>
        <p:nvSpPr>
          <p:cNvPr id="6" name="Symbol zastępczy numeru slajdu 5"/>
          <p:cNvSpPr>
            <a:spLocks noGrp="1"/>
          </p:cNvSpPr>
          <p:nvPr>
            <p:ph type="sldNum" sz="quarter" idx="12"/>
          </p:nvPr>
        </p:nvSpPr>
        <p:spPr/>
        <p:txBody>
          <a:bodyPr/>
          <a:lstStyle>
            <a:lvl1pPr>
              <a:defRPr/>
            </a:lvl1pPr>
          </a:lstStyle>
          <a:p>
            <a:fld id="{5C8B0D9D-F317-4BD9-AE97-FD2F1D39CB53}" type="slidenum">
              <a:rPr lang="pl-PL" altLang="en-US"/>
              <a:pPr/>
              <a:t>‹#›</a:t>
            </a:fld>
            <a:endParaRPr lang="pl-PL"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629400" y="277813"/>
            <a:ext cx="2057400" cy="5853112"/>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457200" y="277813"/>
            <a:ext cx="6019800" cy="5853112"/>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lvl1pPr>
              <a:defRPr/>
            </a:lvl1pPr>
          </a:lstStyle>
          <a:p>
            <a:endParaRPr lang="pl-PL" altLang="en-US"/>
          </a:p>
        </p:txBody>
      </p:sp>
      <p:sp>
        <p:nvSpPr>
          <p:cNvPr id="5" name="Symbol zastępczy stopki 4"/>
          <p:cNvSpPr>
            <a:spLocks noGrp="1"/>
          </p:cNvSpPr>
          <p:nvPr>
            <p:ph type="ftr" sz="quarter" idx="11"/>
          </p:nvPr>
        </p:nvSpPr>
        <p:spPr/>
        <p:txBody>
          <a:bodyPr/>
          <a:lstStyle>
            <a:lvl1pPr>
              <a:defRPr/>
            </a:lvl1pPr>
          </a:lstStyle>
          <a:p>
            <a:r>
              <a:rPr lang="pl-PL" altLang="en-US"/>
              <a:t>PJAIT</a:t>
            </a:r>
          </a:p>
        </p:txBody>
      </p:sp>
      <p:sp>
        <p:nvSpPr>
          <p:cNvPr id="6" name="Symbol zastępczy numeru slajdu 5"/>
          <p:cNvSpPr>
            <a:spLocks noGrp="1"/>
          </p:cNvSpPr>
          <p:nvPr>
            <p:ph type="sldNum" sz="quarter" idx="12"/>
          </p:nvPr>
        </p:nvSpPr>
        <p:spPr/>
        <p:txBody>
          <a:bodyPr/>
          <a:lstStyle>
            <a:lvl1pPr>
              <a:defRPr/>
            </a:lvl1pPr>
          </a:lstStyle>
          <a:p>
            <a:fld id="{5281EAE9-E650-460F-9D81-38AC465F93FA}" type="slidenum">
              <a:rPr lang="pl-PL" altLang="en-US"/>
              <a:pPr/>
              <a:t>‹#›</a:t>
            </a:fld>
            <a:endParaRPr lang="pl-PL"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10"/>
          </p:nvPr>
        </p:nvSpPr>
        <p:spPr/>
        <p:txBody>
          <a:bodyPr/>
          <a:lstStyle>
            <a:lvl1pPr>
              <a:defRPr/>
            </a:lvl1pPr>
          </a:lstStyle>
          <a:p>
            <a:endParaRPr lang="pl-PL" altLang="en-US"/>
          </a:p>
        </p:txBody>
      </p:sp>
      <p:sp>
        <p:nvSpPr>
          <p:cNvPr id="5" name="Symbol zastępczy stopki 4"/>
          <p:cNvSpPr>
            <a:spLocks noGrp="1"/>
          </p:cNvSpPr>
          <p:nvPr>
            <p:ph type="ftr" sz="quarter" idx="11"/>
          </p:nvPr>
        </p:nvSpPr>
        <p:spPr/>
        <p:txBody>
          <a:bodyPr/>
          <a:lstStyle>
            <a:lvl1pPr>
              <a:defRPr/>
            </a:lvl1pPr>
          </a:lstStyle>
          <a:p>
            <a:r>
              <a:rPr lang="pl-PL" altLang="en-US"/>
              <a:t>PJAIT</a:t>
            </a:r>
          </a:p>
        </p:txBody>
      </p:sp>
      <p:sp>
        <p:nvSpPr>
          <p:cNvPr id="6" name="Symbol zastępczy numeru slajdu 5"/>
          <p:cNvSpPr>
            <a:spLocks noGrp="1"/>
          </p:cNvSpPr>
          <p:nvPr>
            <p:ph type="sldNum" sz="quarter" idx="12"/>
          </p:nvPr>
        </p:nvSpPr>
        <p:spPr/>
        <p:txBody>
          <a:bodyPr/>
          <a:lstStyle>
            <a:lvl1pPr>
              <a:defRPr/>
            </a:lvl1pPr>
          </a:lstStyle>
          <a:p>
            <a:fld id="{4656A2E9-0D69-4E09-BF29-36E3D52E166E}" type="slidenum">
              <a:rPr lang="pl-PL" altLang="en-US"/>
              <a:pPr/>
              <a:t>‹#›</a:t>
            </a:fld>
            <a:endParaRPr lang="pl-PL"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2313" y="4406900"/>
            <a:ext cx="7772400" cy="1362075"/>
          </a:xfrm>
        </p:spPr>
        <p:txBody>
          <a:bodyPr/>
          <a:lstStyle>
            <a:lvl1pPr algn="l">
              <a:defRPr sz="4000" b="1" cap="all"/>
            </a:lvl1pPr>
          </a:lstStyle>
          <a:p>
            <a:r>
              <a:rPr lang="pl-PL"/>
              <a:t>Kliknij, aby edytować styl</a:t>
            </a:r>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4" name="Symbol zastępczy daty 3"/>
          <p:cNvSpPr>
            <a:spLocks noGrp="1"/>
          </p:cNvSpPr>
          <p:nvPr>
            <p:ph type="dt" sz="half" idx="10"/>
          </p:nvPr>
        </p:nvSpPr>
        <p:spPr/>
        <p:txBody>
          <a:bodyPr/>
          <a:lstStyle>
            <a:lvl1pPr>
              <a:defRPr/>
            </a:lvl1pPr>
          </a:lstStyle>
          <a:p>
            <a:endParaRPr lang="pl-PL" altLang="en-US"/>
          </a:p>
        </p:txBody>
      </p:sp>
      <p:sp>
        <p:nvSpPr>
          <p:cNvPr id="5" name="Symbol zastępczy stopki 4"/>
          <p:cNvSpPr>
            <a:spLocks noGrp="1"/>
          </p:cNvSpPr>
          <p:nvPr>
            <p:ph type="ftr" sz="quarter" idx="11"/>
          </p:nvPr>
        </p:nvSpPr>
        <p:spPr/>
        <p:txBody>
          <a:bodyPr/>
          <a:lstStyle>
            <a:lvl1pPr>
              <a:defRPr/>
            </a:lvl1pPr>
          </a:lstStyle>
          <a:p>
            <a:r>
              <a:rPr lang="pl-PL" altLang="en-US"/>
              <a:t>PJAIT</a:t>
            </a:r>
          </a:p>
        </p:txBody>
      </p:sp>
      <p:sp>
        <p:nvSpPr>
          <p:cNvPr id="6" name="Symbol zastępczy numeru slajdu 5"/>
          <p:cNvSpPr>
            <a:spLocks noGrp="1"/>
          </p:cNvSpPr>
          <p:nvPr>
            <p:ph type="sldNum" sz="quarter" idx="12"/>
          </p:nvPr>
        </p:nvSpPr>
        <p:spPr/>
        <p:txBody>
          <a:bodyPr/>
          <a:lstStyle>
            <a:lvl1pPr>
              <a:defRPr/>
            </a:lvl1pPr>
          </a:lstStyle>
          <a:p>
            <a:fld id="{0A37B718-880B-4F70-BB05-C1724621A58C}" type="slidenum">
              <a:rPr lang="pl-PL" altLang="en-US"/>
              <a:pPr/>
              <a:t>‹#›</a:t>
            </a:fld>
            <a:endParaRPr lang="pl-PL"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p:cNvSpPr>
            <a:spLocks noGrp="1"/>
          </p:cNvSpPr>
          <p:nvPr>
            <p:ph type="dt" sz="half" idx="10"/>
          </p:nvPr>
        </p:nvSpPr>
        <p:spPr/>
        <p:txBody>
          <a:bodyPr/>
          <a:lstStyle>
            <a:lvl1pPr>
              <a:defRPr/>
            </a:lvl1pPr>
          </a:lstStyle>
          <a:p>
            <a:endParaRPr lang="pl-PL" altLang="en-US"/>
          </a:p>
        </p:txBody>
      </p:sp>
      <p:sp>
        <p:nvSpPr>
          <p:cNvPr id="6" name="Symbol zastępczy stopki 5"/>
          <p:cNvSpPr>
            <a:spLocks noGrp="1"/>
          </p:cNvSpPr>
          <p:nvPr>
            <p:ph type="ftr" sz="quarter" idx="11"/>
          </p:nvPr>
        </p:nvSpPr>
        <p:spPr/>
        <p:txBody>
          <a:bodyPr/>
          <a:lstStyle>
            <a:lvl1pPr>
              <a:defRPr/>
            </a:lvl1pPr>
          </a:lstStyle>
          <a:p>
            <a:r>
              <a:rPr lang="pl-PL" altLang="en-US"/>
              <a:t>PJAIT</a:t>
            </a:r>
          </a:p>
        </p:txBody>
      </p:sp>
      <p:sp>
        <p:nvSpPr>
          <p:cNvPr id="7" name="Symbol zastępczy numeru slajdu 6"/>
          <p:cNvSpPr>
            <a:spLocks noGrp="1"/>
          </p:cNvSpPr>
          <p:nvPr>
            <p:ph type="sldNum" sz="quarter" idx="12"/>
          </p:nvPr>
        </p:nvSpPr>
        <p:spPr/>
        <p:txBody>
          <a:bodyPr/>
          <a:lstStyle>
            <a:lvl1pPr>
              <a:defRPr/>
            </a:lvl1pPr>
          </a:lstStyle>
          <a:p>
            <a:fld id="{1DE6C228-D1F3-46E0-AB58-E9B3486C1014}" type="slidenum">
              <a:rPr lang="pl-PL" altLang="en-US"/>
              <a:pPr/>
              <a:t>‹#›</a:t>
            </a:fld>
            <a:endParaRPr lang="pl-PL"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457200" y="274638"/>
            <a:ext cx="8229600" cy="1143000"/>
          </a:xfrm>
        </p:spPr>
        <p:txBody>
          <a:bodyPr/>
          <a:lstStyle>
            <a:lvl1pPr>
              <a:defRPr/>
            </a:lvl1pPr>
          </a:lstStyle>
          <a:p>
            <a:r>
              <a:rPr lang="pl-PL"/>
              <a:t>Kliknij, aby edytować styl</a:t>
            </a:r>
          </a:p>
        </p:txBody>
      </p:sp>
      <p:sp>
        <p:nvSpPr>
          <p:cNvPr id="3" name="Symbol zastępczy teks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p:cNvSpPr>
            <a:spLocks noGrp="1"/>
          </p:cNvSpPr>
          <p:nvPr>
            <p:ph type="dt" sz="half" idx="10"/>
          </p:nvPr>
        </p:nvSpPr>
        <p:spPr/>
        <p:txBody>
          <a:bodyPr/>
          <a:lstStyle>
            <a:lvl1pPr>
              <a:defRPr/>
            </a:lvl1pPr>
          </a:lstStyle>
          <a:p>
            <a:endParaRPr lang="pl-PL" altLang="en-US"/>
          </a:p>
        </p:txBody>
      </p:sp>
      <p:sp>
        <p:nvSpPr>
          <p:cNvPr id="8" name="Symbol zastępczy stopki 7"/>
          <p:cNvSpPr>
            <a:spLocks noGrp="1"/>
          </p:cNvSpPr>
          <p:nvPr>
            <p:ph type="ftr" sz="quarter" idx="11"/>
          </p:nvPr>
        </p:nvSpPr>
        <p:spPr/>
        <p:txBody>
          <a:bodyPr/>
          <a:lstStyle>
            <a:lvl1pPr>
              <a:defRPr/>
            </a:lvl1pPr>
          </a:lstStyle>
          <a:p>
            <a:r>
              <a:rPr lang="pl-PL" altLang="en-US"/>
              <a:t>PJAIT</a:t>
            </a:r>
          </a:p>
        </p:txBody>
      </p:sp>
      <p:sp>
        <p:nvSpPr>
          <p:cNvPr id="9" name="Symbol zastępczy numeru slajdu 8"/>
          <p:cNvSpPr>
            <a:spLocks noGrp="1"/>
          </p:cNvSpPr>
          <p:nvPr>
            <p:ph type="sldNum" sz="quarter" idx="12"/>
          </p:nvPr>
        </p:nvSpPr>
        <p:spPr/>
        <p:txBody>
          <a:bodyPr/>
          <a:lstStyle>
            <a:lvl1pPr>
              <a:defRPr/>
            </a:lvl1pPr>
          </a:lstStyle>
          <a:p>
            <a:fld id="{6AC1B22F-606C-4F6E-860C-6761608648D8}" type="slidenum">
              <a:rPr lang="pl-PL" altLang="en-US"/>
              <a:pPr/>
              <a:t>‹#›</a:t>
            </a:fld>
            <a:endParaRPr lang="pl-PL"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daty 2"/>
          <p:cNvSpPr>
            <a:spLocks noGrp="1"/>
          </p:cNvSpPr>
          <p:nvPr>
            <p:ph type="dt" sz="half" idx="10"/>
          </p:nvPr>
        </p:nvSpPr>
        <p:spPr/>
        <p:txBody>
          <a:bodyPr/>
          <a:lstStyle>
            <a:lvl1pPr>
              <a:defRPr/>
            </a:lvl1pPr>
          </a:lstStyle>
          <a:p>
            <a:endParaRPr lang="pl-PL" altLang="en-US"/>
          </a:p>
        </p:txBody>
      </p:sp>
      <p:sp>
        <p:nvSpPr>
          <p:cNvPr id="4" name="Symbol zastępczy stopki 3"/>
          <p:cNvSpPr>
            <a:spLocks noGrp="1"/>
          </p:cNvSpPr>
          <p:nvPr>
            <p:ph type="ftr" sz="quarter" idx="11"/>
          </p:nvPr>
        </p:nvSpPr>
        <p:spPr/>
        <p:txBody>
          <a:bodyPr/>
          <a:lstStyle>
            <a:lvl1pPr>
              <a:defRPr/>
            </a:lvl1pPr>
          </a:lstStyle>
          <a:p>
            <a:r>
              <a:rPr lang="pl-PL" altLang="en-US"/>
              <a:t>PJAIT</a:t>
            </a:r>
          </a:p>
        </p:txBody>
      </p:sp>
      <p:sp>
        <p:nvSpPr>
          <p:cNvPr id="5" name="Symbol zastępczy numeru slajdu 4"/>
          <p:cNvSpPr>
            <a:spLocks noGrp="1"/>
          </p:cNvSpPr>
          <p:nvPr>
            <p:ph type="sldNum" sz="quarter" idx="12"/>
          </p:nvPr>
        </p:nvSpPr>
        <p:spPr/>
        <p:txBody>
          <a:bodyPr/>
          <a:lstStyle>
            <a:lvl1pPr>
              <a:defRPr/>
            </a:lvl1pPr>
          </a:lstStyle>
          <a:p>
            <a:fld id="{C5947377-8583-46E6-8351-EEB24649531D}" type="slidenum">
              <a:rPr lang="pl-PL" altLang="en-US"/>
              <a:pPr/>
              <a:t>‹#›</a:t>
            </a:fld>
            <a:endParaRPr lang="pl-PL"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lvl1pPr>
              <a:defRPr/>
            </a:lvl1pPr>
          </a:lstStyle>
          <a:p>
            <a:endParaRPr lang="pl-PL" altLang="en-US"/>
          </a:p>
        </p:txBody>
      </p:sp>
      <p:sp>
        <p:nvSpPr>
          <p:cNvPr id="3" name="Symbol zastępczy stopki 2"/>
          <p:cNvSpPr>
            <a:spLocks noGrp="1"/>
          </p:cNvSpPr>
          <p:nvPr>
            <p:ph type="ftr" sz="quarter" idx="11"/>
          </p:nvPr>
        </p:nvSpPr>
        <p:spPr/>
        <p:txBody>
          <a:bodyPr/>
          <a:lstStyle>
            <a:lvl1pPr>
              <a:defRPr/>
            </a:lvl1pPr>
          </a:lstStyle>
          <a:p>
            <a:r>
              <a:rPr lang="pl-PL" altLang="en-US"/>
              <a:t>PJAIT</a:t>
            </a:r>
          </a:p>
        </p:txBody>
      </p:sp>
      <p:sp>
        <p:nvSpPr>
          <p:cNvPr id="4" name="Symbol zastępczy numeru slajdu 3"/>
          <p:cNvSpPr>
            <a:spLocks noGrp="1"/>
          </p:cNvSpPr>
          <p:nvPr>
            <p:ph type="sldNum" sz="quarter" idx="12"/>
          </p:nvPr>
        </p:nvSpPr>
        <p:spPr/>
        <p:txBody>
          <a:bodyPr/>
          <a:lstStyle>
            <a:lvl1pPr>
              <a:defRPr/>
            </a:lvl1pPr>
          </a:lstStyle>
          <a:p>
            <a:fld id="{BAF4D369-04E1-4127-A317-9D0D494B29A6}" type="slidenum">
              <a:rPr lang="pl-PL" altLang="en-US"/>
              <a:pPr/>
              <a:t>‹#›</a:t>
            </a:fld>
            <a:endParaRPr lang="pl-PL"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0" y="273050"/>
            <a:ext cx="3008313" cy="1162050"/>
          </a:xfrm>
        </p:spPr>
        <p:txBody>
          <a:bodyPr anchor="b"/>
          <a:lstStyle>
            <a:lvl1pPr algn="l">
              <a:defRPr sz="2000" b="1"/>
            </a:lvl1pPr>
          </a:lstStyle>
          <a:p>
            <a:r>
              <a:rPr lang="pl-PL"/>
              <a:t>Kliknij, aby edytować styl</a:t>
            </a:r>
          </a:p>
        </p:txBody>
      </p:sp>
      <p:sp>
        <p:nvSpPr>
          <p:cNvPr id="3" name="Symbol zastępczy zawartości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Symbol zastępczy daty 4"/>
          <p:cNvSpPr>
            <a:spLocks noGrp="1"/>
          </p:cNvSpPr>
          <p:nvPr>
            <p:ph type="dt" sz="half" idx="10"/>
          </p:nvPr>
        </p:nvSpPr>
        <p:spPr/>
        <p:txBody>
          <a:bodyPr/>
          <a:lstStyle>
            <a:lvl1pPr>
              <a:defRPr/>
            </a:lvl1pPr>
          </a:lstStyle>
          <a:p>
            <a:endParaRPr lang="pl-PL" altLang="en-US"/>
          </a:p>
        </p:txBody>
      </p:sp>
      <p:sp>
        <p:nvSpPr>
          <p:cNvPr id="6" name="Symbol zastępczy stopki 5"/>
          <p:cNvSpPr>
            <a:spLocks noGrp="1"/>
          </p:cNvSpPr>
          <p:nvPr>
            <p:ph type="ftr" sz="quarter" idx="11"/>
          </p:nvPr>
        </p:nvSpPr>
        <p:spPr/>
        <p:txBody>
          <a:bodyPr/>
          <a:lstStyle>
            <a:lvl1pPr>
              <a:defRPr/>
            </a:lvl1pPr>
          </a:lstStyle>
          <a:p>
            <a:r>
              <a:rPr lang="pl-PL" altLang="en-US"/>
              <a:t>PJAIT</a:t>
            </a:r>
          </a:p>
        </p:txBody>
      </p:sp>
      <p:sp>
        <p:nvSpPr>
          <p:cNvPr id="7" name="Symbol zastępczy numeru slajdu 6"/>
          <p:cNvSpPr>
            <a:spLocks noGrp="1"/>
          </p:cNvSpPr>
          <p:nvPr>
            <p:ph type="sldNum" sz="quarter" idx="12"/>
          </p:nvPr>
        </p:nvSpPr>
        <p:spPr/>
        <p:txBody>
          <a:bodyPr/>
          <a:lstStyle>
            <a:lvl1pPr>
              <a:defRPr/>
            </a:lvl1pPr>
          </a:lstStyle>
          <a:p>
            <a:fld id="{D62C2508-6558-499A-9F0A-F7C137DAD61E}" type="slidenum">
              <a:rPr lang="pl-PL" altLang="en-US"/>
              <a:pPr/>
              <a:t>‹#›</a:t>
            </a:fld>
            <a:endParaRPr lang="pl-PL"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4800600"/>
            <a:ext cx="5486400" cy="566738"/>
          </a:xfrm>
        </p:spPr>
        <p:txBody>
          <a:bodyPr anchor="b"/>
          <a:lstStyle>
            <a:lvl1pPr algn="l">
              <a:defRPr sz="2000" b="1"/>
            </a:lvl1pPr>
          </a:lstStyle>
          <a:p>
            <a:r>
              <a:rPr lang="pl-PL"/>
              <a:t>Kliknij, aby edytować styl</a:t>
            </a:r>
          </a:p>
        </p:txBody>
      </p:sp>
      <p:sp>
        <p:nvSpPr>
          <p:cNvPr id="3" name="Symbol zastępczy obraz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Symbol zastępczy daty 4"/>
          <p:cNvSpPr>
            <a:spLocks noGrp="1"/>
          </p:cNvSpPr>
          <p:nvPr>
            <p:ph type="dt" sz="half" idx="10"/>
          </p:nvPr>
        </p:nvSpPr>
        <p:spPr/>
        <p:txBody>
          <a:bodyPr/>
          <a:lstStyle>
            <a:lvl1pPr>
              <a:defRPr/>
            </a:lvl1pPr>
          </a:lstStyle>
          <a:p>
            <a:endParaRPr lang="pl-PL" altLang="en-US"/>
          </a:p>
        </p:txBody>
      </p:sp>
      <p:sp>
        <p:nvSpPr>
          <p:cNvPr id="6" name="Symbol zastępczy stopki 5"/>
          <p:cNvSpPr>
            <a:spLocks noGrp="1"/>
          </p:cNvSpPr>
          <p:nvPr>
            <p:ph type="ftr" sz="quarter" idx="11"/>
          </p:nvPr>
        </p:nvSpPr>
        <p:spPr/>
        <p:txBody>
          <a:bodyPr/>
          <a:lstStyle>
            <a:lvl1pPr>
              <a:defRPr/>
            </a:lvl1pPr>
          </a:lstStyle>
          <a:p>
            <a:r>
              <a:rPr lang="pl-PL" altLang="en-US"/>
              <a:t>PJAIT</a:t>
            </a:r>
          </a:p>
        </p:txBody>
      </p:sp>
      <p:sp>
        <p:nvSpPr>
          <p:cNvPr id="7" name="Symbol zastępczy numeru slajdu 6"/>
          <p:cNvSpPr>
            <a:spLocks noGrp="1"/>
          </p:cNvSpPr>
          <p:nvPr>
            <p:ph type="sldNum" sz="quarter" idx="12"/>
          </p:nvPr>
        </p:nvSpPr>
        <p:spPr/>
        <p:txBody>
          <a:bodyPr/>
          <a:lstStyle>
            <a:lvl1pPr>
              <a:defRPr/>
            </a:lvl1pPr>
          </a:lstStyle>
          <a:p>
            <a:fld id="{C840365D-3DE2-428D-8C92-B80184015EEE}" type="slidenum">
              <a:rPr lang="pl-PL" altLang="en-US"/>
              <a:pPr/>
              <a:t>‹#›</a:t>
            </a:fld>
            <a:endParaRPr lang="pl-PL"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pl-PL" altLang="en-US"/>
              <a:t>Kliknij, aby edytować styl wzorca tytułu</a:t>
            </a:r>
          </a:p>
        </p:txBody>
      </p:sp>
      <p:sp>
        <p:nvSpPr>
          <p:cNvPr id="72707"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pl-PL" altLang="en-US"/>
              <a:t>Kliknij, aby edytować style wzorca tekstu</a:t>
            </a:r>
          </a:p>
          <a:p>
            <a:pPr lvl="1"/>
            <a:r>
              <a:rPr lang="pl-PL" altLang="en-US"/>
              <a:t>Drugi poziom</a:t>
            </a:r>
          </a:p>
          <a:p>
            <a:pPr lvl="2"/>
            <a:r>
              <a:rPr lang="pl-PL" altLang="en-US"/>
              <a:t>Trzeci poziom</a:t>
            </a:r>
          </a:p>
          <a:p>
            <a:pPr lvl="3"/>
            <a:r>
              <a:rPr lang="pl-PL" altLang="en-US"/>
              <a:t>Czwarty poziom</a:t>
            </a:r>
          </a:p>
          <a:p>
            <a:pPr lvl="4"/>
            <a:r>
              <a:rPr lang="pl-PL" altLang="en-US"/>
              <a:t>Piąty poziom</a:t>
            </a:r>
          </a:p>
        </p:txBody>
      </p:sp>
      <p:sp>
        <p:nvSpPr>
          <p:cNvPr id="72708"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1"/>
                </a:solidFill>
                <a:latin typeface="+mj-lt"/>
              </a:defRPr>
            </a:lvl1pPr>
          </a:lstStyle>
          <a:p>
            <a:endParaRPr lang="pl-PL" altLang="en-US"/>
          </a:p>
        </p:txBody>
      </p:sp>
      <p:sp>
        <p:nvSpPr>
          <p:cNvPr id="7270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chemeClr val="tx1"/>
                </a:solidFill>
                <a:latin typeface="+mj-lt"/>
              </a:defRPr>
            </a:lvl1pPr>
          </a:lstStyle>
          <a:p>
            <a:r>
              <a:rPr lang="pl-PL" altLang="en-US"/>
              <a:t>PJAIT</a:t>
            </a:r>
          </a:p>
        </p:txBody>
      </p:sp>
      <p:sp>
        <p:nvSpPr>
          <p:cNvPr id="72710"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latin typeface="+mj-lt"/>
              </a:defRPr>
            </a:lvl1pPr>
          </a:lstStyle>
          <a:p>
            <a:fld id="{8979C082-E816-478A-8FF9-8813DC725EE1}" type="slidenum">
              <a:rPr lang="pl-PL" altLang="en-US"/>
              <a:pPr/>
              <a:t>‹#›</a:t>
            </a:fld>
            <a:endParaRPr lang="pl-PL" altLang="en-US"/>
          </a:p>
        </p:txBody>
      </p:sp>
      <p:sp>
        <p:nvSpPr>
          <p:cNvPr id="72711" name="Freeform 7"/>
          <p:cNvSpPr>
            <a:spLocks noChangeArrowheads="1"/>
          </p:cNvSpPr>
          <p:nvPr/>
        </p:nvSpPr>
        <p:spPr bwMode="auto">
          <a:xfrm>
            <a:off x="381000" y="228600"/>
            <a:ext cx="82296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endParaRPr lang="pl-PL"/>
          </a:p>
        </p:txBody>
      </p:sp>
      <p:sp>
        <p:nvSpPr>
          <p:cNvPr id="72712"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p:spPr>
        <p:txBody>
          <a:bodyPr/>
          <a:lstStyle/>
          <a:p>
            <a:endParaRPr lang="pl-PL"/>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sldNum="0" hdr="0" dt="0"/>
  <p:txStyles>
    <p:titleStyle>
      <a:lvl1pPr algn="l" rtl="0" fontAlgn="base">
        <a:spcBef>
          <a:spcPct val="0"/>
        </a:spcBef>
        <a:spcAft>
          <a:spcPct val="0"/>
        </a:spcAft>
        <a:defRPr sz="4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itchFamily="18" charset="0"/>
        </a:defRPr>
      </a:lvl2pPr>
      <a:lvl3pPr algn="l" rtl="0" fontAlgn="base">
        <a:spcBef>
          <a:spcPct val="0"/>
        </a:spcBef>
        <a:spcAft>
          <a:spcPct val="0"/>
        </a:spcAft>
        <a:defRPr sz="4200">
          <a:solidFill>
            <a:schemeClr val="tx2"/>
          </a:solidFill>
          <a:latin typeface="Garamond" pitchFamily="18" charset="0"/>
        </a:defRPr>
      </a:lvl3pPr>
      <a:lvl4pPr algn="l" rtl="0" fontAlgn="base">
        <a:spcBef>
          <a:spcPct val="0"/>
        </a:spcBef>
        <a:spcAft>
          <a:spcPct val="0"/>
        </a:spcAft>
        <a:defRPr sz="4200">
          <a:solidFill>
            <a:schemeClr val="tx2"/>
          </a:solidFill>
          <a:latin typeface="Garamond" pitchFamily="18" charset="0"/>
        </a:defRPr>
      </a:lvl4pPr>
      <a:lvl5pPr algn="l" rtl="0" fontAlgn="base">
        <a:spcBef>
          <a:spcPct val="0"/>
        </a:spcBef>
        <a:spcAft>
          <a:spcPct val="0"/>
        </a:spcAft>
        <a:defRPr sz="4200">
          <a:solidFill>
            <a:schemeClr val="tx2"/>
          </a:solidFill>
          <a:latin typeface="Garamond" pitchFamily="18" charset="0"/>
        </a:defRPr>
      </a:lvl5pPr>
      <a:lvl6pPr marL="457200" algn="l" rtl="0" fontAlgn="base">
        <a:spcBef>
          <a:spcPct val="0"/>
        </a:spcBef>
        <a:spcAft>
          <a:spcPct val="0"/>
        </a:spcAft>
        <a:defRPr sz="4200">
          <a:solidFill>
            <a:schemeClr val="tx2"/>
          </a:solidFill>
          <a:latin typeface="Garamond" pitchFamily="18" charset="0"/>
        </a:defRPr>
      </a:lvl6pPr>
      <a:lvl7pPr marL="914400" algn="l" rtl="0" fontAlgn="base">
        <a:spcBef>
          <a:spcPct val="0"/>
        </a:spcBef>
        <a:spcAft>
          <a:spcPct val="0"/>
        </a:spcAft>
        <a:defRPr sz="4200">
          <a:solidFill>
            <a:schemeClr val="tx2"/>
          </a:solidFill>
          <a:latin typeface="Garamond" pitchFamily="18" charset="0"/>
        </a:defRPr>
      </a:lvl7pPr>
      <a:lvl8pPr marL="1371600" algn="l" rtl="0" fontAlgn="base">
        <a:spcBef>
          <a:spcPct val="0"/>
        </a:spcBef>
        <a:spcAft>
          <a:spcPct val="0"/>
        </a:spcAft>
        <a:defRPr sz="4200">
          <a:solidFill>
            <a:schemeClr val="tx2"/>
          </a:solidFill>
          <a:latin typeface="Garamond" pitchFamily="18" charset="0"/>
        </a:defRPr>
      </a:lvl8pPr>
      <a:lvl9pPr marL="1828800" algn="l" rtl="0" fontAlgn="base">
        <a:spcBef>
          <a:spcPct val="0"/>
        </a:spcBef>
        <a:spcAft>
          <a:spcPct val="0"/>
        </a:spcAft>
        <a:defRPr sz="4200">
          <a:solidFill>
            <a:schemeClr val="tx2"/>
          </a:solidFill>
          <a:latin typeface="Garamond" pitchFamily="18" charset="0"/>
        </a:defRPr>
      </a:lvl9pPr>
    </p:titleStyle>
    <p:bodyStyle>
      <a:lvl1pPr marL="342900" indent="-342900" algn="l" rtl="0" fontAlgn="base">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fontAlgn="base">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fontAlgn="base">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visual-paradigm.com/tutorials/businessprocessmodeling.js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preppykitchen.com/ultimate-chocolate-cak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www.google.com/search?q=mess+in+the+kitchen&amp;tbm=isch&amp;ved=2ahUKEwjNm6GM9ZzoAhXSapoKHehABbkQ2-cCegQIABAA&amp;oq=mess+&amp;gs_l=img.1.1.35i39l2j0l8.14477.17202..19522...1.0..2.104.1356.18j1......0....1..gws-wiz-img.....10..0i24j35i362i39j0i131j0i67.qPtRXrWv71E&amp;ei=yVluXo2TFNLV6QTogZXICw&amp;rlz=1C1GGRV_enPL751PL751#imgrc=rDT4hhrKHsFRuM"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hyperlink" Target="http://media.gorannecin.rs/2010/11/Krava-mleko.jpg" TargetMode="External"/><Relationship Id="rId7"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www.clipartbest.com/cliparts/MiL/Lgp/MiLLgpqeT.gif" TargetMode="External"/><Relationship Id="rId5" Type="http://schemas.openxmlformats.org/officeDocument/2006/relationships/hyperlink" Target="http://www.school-clipart.com/school_clipart_images/a_smiling_boy_with_glasses_carrying_four_large_books_0521-1005-0821-5711_SMU.jpg" TargetMode="External"/><Relationship Id="rId10" Type="http://schemas.openxmlformats.org/officeDocument/2006/relationships/image" Target="../media/image23.gif"/><Relationship Id="rId4" Type="http://schemas.openxmlformats.org/officeDocument/2006/relationships/hyperlink" Target="http://czytamyetykiety.pl/wp-content/uploads/2013/09/Serek-wiejski-24668-big.jpg" TargetMode="External"/><Relationship Id="rId9" Type="http://schemas.openxmlformats.org/officeDocument/2006/relationships/image" Target="../media/image2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a:xfrm>
            <a:off x="755576" y="1268760"/>
            <a:ext cx="7623175" cy="2448272"/>
          </a:xfrm>
        </p:spPr>
        <p:txBody>
          <a:bodyPr/>
          <a:lstStyle/>
          <a:p>
            <a:r>
              <a:rPr lang="en-US" sz="4800" b="1" noProof="0" dirty="0"/>
              <a:t>Process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400" b="1" noProof="0" dirty="0"/>
              <a:t>90’s of the 20th century</a:t>
            </a:r>
            <a:endParaRPr lang="en-US" noProof="0" dirty="0"/>
          </a:p>
        </p:txBody>
      </p:sp>
      <p:sp>
        <p:nvSpPr>
          <p:cNvPr id="3" name="Symbol zastępczy zawartości 2"/>
          <p:cNvSpPr>
            <a:spLocks noGrp="1"/>
          </p:cNvSpPr>
          <p:nvPr>
            <p:ph idx="1"/>
          </p:nvPr>
        </p:nvSpPr>
        <p:spPr/>
        <p:txBody>
          <a:bodyPr/>
          <a:lstStyle/>
          <a:p>
            <a:r>
              <a:rPr lang="en-US" noProof="0" dirty="0">
                <a:solidFill>
                  <a:srgbClr val="003399"/>
                </a:solidFill>
              </a:rPr>
              <a:t>Quality </a:t>
            </a:r>
            <a:r>
              <a:rPr lang="en-US" noProof="0" dirty="0">
                <a:solidFill>
                  <a:srgbClr val="003399"/>
                </a:solidFill>
                <a:sym typeface="Wingdings" pitchFamily="2" charset="2"/>
              </a:rPr>
              <a:t></a:t>
            </a:r>
          </a:p>
          <a:p>
            <a:r>
              <a:rPr lang="en-US" noProof="0" dirty="0">
                <a:solidFill>
                  <a:srgbClr val="003399"/>
                </a:solidFill>
                <a:sym typeface="Wingdings" pitchFamily="2" charset="2"/>
              </a:rPr>
              <a:t>Quality departments </a:t>
            </a:r>
          </a:p>
          <a:p>
            <a:r>
              <a:rPr lang="en-US" noProof="0" dirty="0">
                <a:solidFill>
                  <a:srgbClr val="003399"/>
                </a:solidFill>
                <a:sym typeface="Wingdings" pitchFamily="2" charset="2"/>
              </a:rPr>
              <a:t>ISO</a:t>
            </a:r>
          </a:p>
          <a:p>
            <a:r>
              <a:rPr lang="en-US" noProof="0" dirty="0">
                <a:solidFill>
                  <a:srgbClr val="003399"/>
                </a:solidFill>
                <a:sym typeface="Wingdings" pitchFamily="2" charset="2"/>
              </a:rPr>
              <a:t>TQM</a:t>
            </a:r>
          </a:p>
          <a:p>
            <a:r>
              <a:rPr lang="en-US" noProof="0" dirty="0">
                <a:solidFill>
                  <a:srgbClr val="003399"/>
                </a:solidFill>
                <a:sym typeface="Wingdings" pitchFamily="2" charset="2"/>
              </a:rPr>
              <a:t>J-I-T</a:t>
            </a:r>
          </a:p>
          <a:p>
            <a:r>
              <a:rPr lang="en-US" noProof="0" dirty="0">
                <a:solidFill>
                  <a:srgbClr val="003399"/>
                </a:solidFill>
                <a:sym typeface="Wingdings" pitchFamily="2" charset="2"/>
              </a:rPr>
              <a:t>Six Sigma</a:t>
            </a:r>
            <a:endParaRPr lang="en-US"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pic>
        <p:nvPicPr>
          <p:cNvPr id="6" name="Obraz 5" descr="quality.jpg"/>
          <p:cNvPicPr>
            <a:picLocks noChangeAspect="1"/>
          </p:cNvPicPr>
          <p:nvPr/>
        </p:nvPicPr>
        <p:blipFill>
          <a:blip r:embed="rId3" cstate="print"/>
          <a:stretch>
            <a:fillRect/>
          </a:stretch>
        </p:blipFill>
        <p:spPr>
          <a:xfrm>
            <a:off x="4716016" y="1556792"/>
            <a:ext cx="2656210" cy="1493070"/>
          </a:xfrm>
          <a:prstGeom prst="rect">
            <a:avLst/>
          </a:prstGeom>
        </p:spPr>
      </p:pic>
      <p:sp>
        <p:nvSpPr>
          <p:cNvPr id="7" name="Prostokąt 6"/>
          <p:cNvSpPr/>
          <p:nvPr/>
        </p:nvSpPr>
        <p:spPr>
          <a:xfrm>
            <a:off x="683568" y="6338500"/>
            <a:ext cx="6192688" cy="276999"/>
          </a:xfrm>
          <a:prstGeom prst="rect">
            <a:avLst/>
          </a:prstGeom>
        </p:spPr>
        <p:txBody>
          <a:bodyPr wrap="square">
            <a:spAutoFit/>
          </a:bodyPr>
          <a:lstStyle/>
          <a:p>
            <a:r>
              <a:rPr lang="pl-PL" sz="1200" dirty="0"/>
              <a:t>http://m.c.lnkd.licdn.com/mpr/mpr/p/7/005/06b/107/10eb113.jpg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323528" y="301834"/>
            <a:ext cx="8229600" cy="1139825"/>
          </a:xfrm>
        </p:spPr>
        <p:txBody>
          <a:bodyPr/>
          <a:lstStyle/>
          <a:p>
            <a:r>
              <a:rPr lang="en-US" sz="4000" b="1" noProof="0" dirty="0"/>
              <a:t>3rd wave of  process management</a:t>
            </a:r>
          </a:p>
        </p:txBody>
      </p:sp>
      <p:sp>
        <p:nvSpPr>
          <p:cNvPr id="3" name="Symbol zastępczy zawartości 2"/>
          <p:cNvSpPr>
            <a:spLocks noGrp="1"/>
          </p:cNvSpPr>
          <p:nvPr>
            <p:ph idx="1"/>
          </p:nvPr>
        </p:nvSpPr>
        <p:spPr/>
        <p:txBody>
          <a:bodyPr/>
          <a:lstStyle/>
          <a:p>
            <a:pPr>
              <a:buNone/>
            </a:pPr>
            <a:endParaRPr lang="en-US" b="1" noProof="0" dirty="0">
              <a:solidFill>
                <a:srgbClr val="003399"/>
              </a:solidFill>
            </a:endParaRPr>
          </a:p>
          <a:p>
            <a:endParaRPr lang="en-US" b="1" noProof="0" dirty="0">
              <a:solidFill>
                <a:srgbClr val="003399"/>
              </a:solidFill>
            </a:endParaRPr>
          </a:p>
          <a:p>
            <a:r>
              <a:rPr lang="en-US" b="1" noProof="0" dirty="0">
                <a:solidFill>
                  <a:srgbClr val="003399"/>
                </a:solidFill>
              </a:rPr>
              <a:t>1st wave</a:t>
            </a:r>
            <a:r>
              <a:rPr lang="en-US" noProof="0" dirty="0">
                <a:solidFill>
                  <a:srgbClr val="003399"/>
                </a:solidFill>
              </a:rPr>
              <a:t>: Taylors ideas (20’s of the 20th century.)</a:t>
            </a:r>
          </a:p>
          <a:p>
            <a:r>
              <a:rPr lang="en-US" b="1" noProof="0" dirty="0">
                <a:solidFill>
                  <a:srgbClr val="003399"/>
                </a:solidFill>
              </a:rPr>
              <a:t>2 wave</a:t>
            </a:r>
            <a:r>
              <a:rPr lang="en-US" noProof="0" dirty="0">
                <a:solidFill>
                  <a:srgbClr val="003399"/>
                </a:solidFill>
              </a:rPr>
              <a:t>: the concept of BPR supported by IT systems</a:t>
            </a:r>
          </a:p>
          <a:p>
            <a:r>
              <a:rPr lang="en-US" b="1" noProof="0" dirty="0">
                <a:solidFill>
                  <a:srgbClr val="003399"/>
                </a:solidFill>
              </a:rPr>
              <a:t>3 wave</a:t>
            </a:r>
            <a:r>
              <a:rPr lang="en-US" noProof="0" dirty="0">
                <a:solidFill>
                  <a:srgbClr val="003399"/>
                </a:solidFill>
              </a:rPr>
              <a:t>: the concept of BPM (</a:t>
            </a:r>
            <a:r>
              <a:rPr lang="en-US" i="1" noProof="0" dirty="0">
                <a:solidFill>
                  <a:srgbClr val="003399"/>
                </a:solidFill>
              </a:rPr>
              <a:t>Business Process Management</a:t>
            </a:r>
            <a:r>
              <a:rPr lang="en-US" noProof="0" dirty="0">
                <a:solidFill>
                  <a:srgbClr val="003399"/>
                </a:solidFill>
              </a:rPr>
              <a:t>)               </a:t>
            </a:r>
          </a:p>
          <a:p>
            <a:pPr>
              <a:buNone/>
            </a:pPr>
            <a:endParaRPr lang="en-US" sz="1400" noProof="0" dirty="0">
              <a:solidFill>
                <a:srgbClr val="003399"/>
              </a:solidFill>
            </a:endParaRPr>
          </a:p>
          <a:p>
            <a:pPr>
              <a:buNone/>
            </a:pPr>
            <a:r>
              <a:rPr lang="en-US" sz="1400" noProof="0" dirty="0">
                <a:solidFill>
                  <a:srgbClr val="003399"/>
                </a:solidFill>
              </a:rPr>
              <a:t>                                                                                    </a:t>
            </a:r>
          </a:p>
          <a:p>
            <a:pPr>
              <a:buNone/>
            </a:pPr>
            <a:endParaRPr lang="en-US" sz="1400" noProof="0" dirty="0">
              <a:solidFill>
                <a:srgbClr val="003399"/>
              </a:solidFill>
            </a:endParaRPr>
          </a:p>
          <a:p>
            <a:pPr>
              <a:buNone/>
            </a:pPr>
            <a:r>
              <a:rPr lang="en-US" sz="1400" noProof="0" dirty="0">
                <a:solidFill>
                  <a:srgbClr val="003399"/>
                </a:solidFill>
              </a:rPr>
              <a:t>http://www.rockeyshores.com/construction.html</a:t>
            </a:r>
          </a:p>
          <a:p>
            <a:endParaRPr lang="en-US"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endParaRPr lang="pl-PL" altLang="en-US" dirty="0"/>
          </a:p>
        </p:txBody>
      </p:sp>
      <p:pic>
        <p:nvPicPr>
          <p:cNvPr id="8" name="Obraz 7" descr="3 waves.jpg"/>
          <p:cNvPicPr>
            <a:picLocks noChangeAspect="1"/>
          </p:cNvPicPr>
          <p:nvPr/>
        </p:nvPicPr>
        <p:blipFill>
          <a:blip r:embed="rId3" cstate="print"/>
          <a:stretch>
            <a:fillRect/>
          </a:stretch>
        </p:blipFill>
        <p:spPr>
          <a:xfrm>
            <a:off x="3779912" y="1412776"/>
            <a:ext cx="3781425" cy="1209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Functional approach </a:t>
            </a:r>
          </a:p>
        </p:txBody>
      </p:sp>
      <p:sp>
        <p:nvSpPr>
          <p:cNvPr id="4" name="Symbol zastępczy stopki 3"/>
          <p:cNvSpPr>
            <a:spLocks noGrp="1"/>
          </p:cNvSpPr>
          <p:nvPr>
            <p:ph type="ftr" sz="quarter" idx="11"/>
          </p:nvPr>
        </p:nvSpPr>
        <p:spPr/>
        <p:txBody>
          <a:bodyPr/>
          <a:lstStyle/>
          <a:p>
            <a:r>
              <a:rPr lang="pl-PL" altLang="en-US"/>
              <a:t>PJAIT</a:t>
            </a:r>
          </a:p>
        </p:txBody>
      </p:sp>
      <p:sp>
        <p:nvSpPr>
          <p:cNvPr id="5" name="Symbol zastępczy zawartości 4">
            <a:extLst>
              <a:ext uri="{FF2B5EF4-FFF2-40B4-BE49-F238E27FC236}">
                <a16:creationId xmlns:a16="http://schemas.microsoft.com/office/drawing/2014/main" id="{FA1A6E00-17CC-4BEC-8F30-DA015D4AECFB}"/>
              </a:ext>
            </a:extLst>
          </p:cNvPr>
          <p:cNvSpPr>
            <a:spLocks noGrp="1"/>
          </p:cNvSpPr>
          <p:nvPr>
            <p:ph idx="1"/>
          </p:nvPr>
        </p:nvSpPr>
        <p:spPr/>
        <p:txBody>
          <a:bodyPr/>
          <a:lstStyle/>
          <a:p>
            <a:endParaRPr lang="pl-PL" dirty="0"/>
          </a:p>
        </p:txBody>
      </p:sp>
      <p:pic>
        <p:nvPicPr>
          <p:cNvPr id="7" name="Obraz 6">
            <a:extLst>
              <a:ext uri="{FF2B5EF4-FFF2-40B4-BE49-F238E27FC236}">
                <a16:creationId xmlns:a16="http://schemas.microsoft.com/office/drawing/2014/main" id="{876EA83C-87E6-4A37-AD28-0737CF88665E}"/>
              </a:ext>
            </a:extLst>
          </p:cNvPr>
          <p:cNvPicPr>
            <a:picLocks noChangeAspect="1"/>
          </p:cNvPicPr>
          <p:nvPr/>
        </p:nvPicPr>
        <p:blipFill>
          <a:blip r:embed="rId3"/>
          <a:stretch>
            <a:fillRect/>
          </a:stretch>
        </p:blipFill>
        <p:spPr>
          <a:xfrm>
            <a:off x="1866900" y="1587624"/>
            <a:ext cx="5410200" cy="45148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Process approach</a:t>
            </a:r>
          </a:p>
        </p:txBody>
      </p:sp>
      <p:sp>
        <p:nvSpPr>
          <p:cNvPr id="4" name="Symbol zastępczy stopki 3"/>
          <p:cNvSpPr>
            <a:spLocks noGrp="1"/>
          </p:cNvSpPr>
          <p:nvPr>
            <p:ph type="ftr" sz="quarter" idx="11"/>
          </p:nvPr>
        </p:nvSpPr>
        <p:spPr/>
        <p:txBody>
          <a:bodyPr/>
          <a:lstStyle/>
          <a:p>
            <a:r>
              <a:rPr lang="pl-PL" altLang="en-US"/>
              <a:t>PJAIT</a:t>
            </a:r>
          </a:p>
        </p:txBody>
      </p:sp>
      <p:sp>
        <p:nvSpPr>
          <p:cNvPr id="5" name="Symbol zastępczy zawartości 4">
            <a:extLst>
              <a:ext uri="{FF2B5EF4-FFF2-40B4-BE49-F238E27FC236}">
                <a16:creationId xmlns:a16="http://schemas.microsoft.com/office/drawing/2014/main" id="{44EA57C2-E5B5-497B-BFE5-E75E0FCABE5A}"/>
              </a:ext>
            </a:extLst>
          </p:cNvPr>
          <p:cNvSpPr>
            <a:spLocks noGrp="1"/>
          </p:cNvSpPr>
          <p:nvPr>
            <p:ph idx="1"/>
          </p:nvPr>
        </p:nvSpPr>
        <p:spPr/>
        <p:txBody>
          <a:bodyPr/>
          <a:lstStyle/>
          <a:p>
            <a:endParaRPr lang="pl-PL"/>
          </a:p>
        </p:txBody>
      </p:sp>
      <p:pic>
        <p:nvPicPr>
          <p:cNvPr id="7" name="Obraz 6">
            <a:extLst>
              <a:ext uri="{FF2B5EF4-FFF2-40B4-BE49-F238E27FC236}">
                <a16:creationId xmlns:a16="http://schemas.microsoft.com/office/drawing/2014/main" id="{829F0D19-2E40-4286-8FB7-C0620FFACD2D}"/>
              </a:ext>
            </a:extLst>
          </p:cNvPr>
          <p:cNvPicPr>
            <a:picLocks noChangeAspect="1"/>
          </p:cNvPicPr>
          <p:nvPr/>
        </p:nvPicPr>
        <p:blipFill>
          <a:blip r:embed="rId3"/>
          <a:stretch>
            <a:fillRect/>
          </a:stretch>
        </p:blipFill>
        <p:spPr>
          <a:xfrm>
            <a:off x="533400" y="1895475"/>
            <a:ext cx="8077200" cy="30670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Process approach</a:t>
            </a:r>
          </a:p>
        </p:txBody>
      </p:sp>
      <p:sp>
        <p:nvSpPr>
          <p:cNvPr id="4" name="Symbol zastępczy stopki 3"/>
          <p:cNvSpPr>
            <a:spLocks noGrp="1"/>
          </p:cNvSpPr>
          <p:nvPr>
            <p:ph type="ftr" sz="quarter" idx="11"/>
          </p:nvPr>
        </p:nvSpPr>
        <p:spPr/>
        <p:txBody>
          <a:bodyPr/>
          <a:lstStyle/>
          <a:p>
            <a:r>
              <a:rPr lang="pl-PL" altLang="en-US"/>
              <a:t>PJAIT</a:t>
            </a:r>
          </a:p>
        </p:txBody>
      </p:sp>
      <p:sp>
        <p:nvSpPr>
          <p:cNvPr id="5" name="Symbol zastępczy zawartości 4">
            <a:extLst>
              <a:ext uri="{FF2B5EF4-FFF2-40B4-BE49-F238E27FC236}">
                <a16:creationId xmlns:a16="http://schemas.microsoft.com/office/drawing/2014/main" id="{07BDA424-B3DC-45AF-80F6-C4D87EAD3E24}"/>
              </a:ext>
            </a:extLst>
          </p:cNvPr>
          <p:cNvSpPr>
            <a:spLocks noGrp="1"/>
          </p:cNvSpPr>
          <p:nvPr>
            <p:ph idx="1"/>
          </p:nvPr>
        </p:nvSpPr>
        <p:spPr/>
        <p:txBody>
          <a:bodyPr/>
          <a:lstStyle/>
          <a:p>
            <a:endParaRPr lang="pl-PL"/>
          </a:p>
        </p:txBody>
      </p:sp>
      <p:pic>
        <p:nvPicPr>
          <p:cNvPr id="6" name="Obraz 5">
            <a:extLst>
              <a:ext uri="{FF2B5EF4-FFF2-40B4-BE49-F238E27FC236}">
                <a16:creationId xmlns:a16="http://schemas.microsoft.com/office/drawing/2014/main" id="{23302AE5-0CFB-4A8E-B93B-68A3E26643C8}"/>
              </a:ext>
            </a:extLst>
          </p:cNvPr>
          <p:cNvPicPr>
            <a:picLocks noChangeAspect="1"/>
          </p:cNvPicPr>
          <p:nvPr/>
        </p:nvPicPr>
        <p:blipFill>
          <a:blip r:embed="rId3"/>
          <a:stretch>
            <a:fillRect/>
          </a:stretch>
        </p:blipFill>
        <p:spPr>
          <a:xfrm>
            <a:off x="409575" y="1528762"/>
            <a:ext cx="8324850" cy="38004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a:xfrm>
            <a:off x="457200" y="277813"/>
            <a:ext cx="8229600" cy="1062955"/>
          </a:xfrm>
        </p:spPr>
        <p:txBody>
          <a:bodyPr>
            <a:noAutofit/>
          </a:bodyPr>
          <a:lstStyle/>
          <a:p>
            <a:r>
              <a:rPr lang="pl-PL" sz="3600" b="1" noProof="0" dirty="0" err="1"/>
              <a:t>Functional</a:t>
            </a:r>
            <a:r>
              <a:rPr lang="pl-PL" sz="3600" b="1" noProof="0" dirty="0"/>
              <a:t> </a:t>
            </a:r>
            <a:r>
              <a:rPr lang="pl-PL" sz="3600" b="1" noProof="0" dirty="0" err="1"/>
              <a:t>approach</a:t>
            </a:r>
            <a:r>
              <a:rPr lang="pl-PL" sz="3600" b="1" noProof="0" dirty="0"/>
              <a:t> vs proces </a:t>
            </a:r>
            <a:r>
              <a:rPr lang="pl-PL" sz="3600" b="1" noProof="0" dirty="0" err="1"/>
              <a:t>approach</a:t>
            </a:r>
            <a:endParaRPr lang="en-US" sz="3600" b="1" noProof="0" dirty="0"/>
          </a:p>
        </p:txBody>
      </p:sp>
      <p:graphicFrame>
        <p:nvGraphicFramePr>
          <p:cNvPr id="6" name="Symbol zastępczy zawartości 5"/>
          <p:cNvGraphicFramePr>
            <a:graphicFrameLocks noGrp="1"/>
          </p:cNvGraphicFramePr>
          <p:nvPr>
            <p:ph idx="1"/>
            <p:extLst>
              <p:ext uri="{D42A27DB-BD31-4B8C-83A1-F6EECF244321}">
                <p14:modId xmlns:p14="http://schemas.microsoft.com/office/powerpoint/2010/main" val="1620942591"/>
              </p:ext>
            </p:extLst>
          </p:nvPr>
        </p:nvGraphicFramePr>
        <p:xfrm>
          <a:off x="1187624" y="1556792"/>
          <a:ext cx="7499349" cy="4516120"/>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3106861">
                  <a:extLst>
                    <a:ext uri="{9D8B030D-6E8A-4147-A177-3AD203B41FA5}">
                      <a16:colId xmlns:a16="http://schemas.microsoft.com/office/drawing/2014/main" val="20002"/>
                    </a:ext>
                  </a:extLst>
                </a:gridCol>
              </a:tblGrid>
              <a:tr h="144016">
                <a:tc>
                  <a:txBody>
                    <a:bodyPr/>
                    <a:lstStyle/>
                    <a:p>
                      <a:pPr algn="ctr"/>
                      <a:r>
                        <a:rPr lang="pl-PL" sz="1400" dirty="0" err="1"/>
                        <a:t>Scope</a:t>
                      </a:r>
                      <a:endParaRPr lang="pl-PL" sz="1400" dirty="0"/>
                    </a:p>
                  </a:txBody>
                  <a:tcPr/>
                </a:tc>
                <a:tc>
                  <a:txBody>
                    <a:bodyPr/>
                    <a:lstStyle/>
                    <a:p>
                      <a:pPr algn="ctr"/>
                      <a:r>
                        <a:rPr lang="pl-PL" sz="1400" dirty="0" err="1"/>
                        <a:t>Functional</a:t>
                      </a:r>
                      <a:r>
                        <a:rPr lang="pl-PL" sz="1400" dirty="0"/>
                        <a:t> </a:t>
                      </a:r>
                      <a:r>
                        <a:rPr lang="pl-PL" sz="1400" dirty="0" err="1"/>
                        <a:t>approach</a:t>
                      </a:r>
                      <a:endParaRPr lang="pl-PL" sz="1400" dirty="0"/>
                    </a:p>
                  </a:txBody>
                  <a:tcPr/>
                </a:tc>
                <a:tc>
                  <a:txBody>
                    <a:bodyPr/>
                    <a:lstStyle/>
                    <a:p>
                      <a:pPr algn="ctr"/>
                      <a:r>
                        <a:rPr lang="pl-PL" sz="1400" dirty="0" err="1"/>
                        <a:t>Process</a:t>
                      </a:r>
                      <a:r>
                        <a:rPr lang="pl-PL" sz="1400" dirty="0"/>
                        <a:t> </a:t>
                      </a:r>
                      <a:r>
                        <a:rPr lang="pl-PL" sz="1400" dirty="0" err="1"/>
                        <a:t>approach</a:t>
                      </a:r>
                      <a:endParaRPr lang="pl-PL" sz="1400" dirty="0"/>
                    </a:p>
                  </a:txBody>
                  <a:tcPr/>
                </a:tc>
                <a:extLst>
                  <a:ext uri="{0D108BD9-81ED-4DB2-BD59-A6C34878D82A}">
                    <a16:rowId xmlns:a16="http://schemas.microsoft.com/office/drawing/2014/main" val="10000"/>
                  </a:ext>
                </a:extLst>
              </a:tr>
              <a:tr h="370840">
                <a:tc>
                  <a:txBody>
                    <a:bodyPr/>
                    <a:lstStyle/>
                    <a:p>
                      <a:r>
                        <a:rPr lang="pl-PL" sz="1400" dirty="0" err="1"/>
                        <a:t>Communication</a:t>
                      </a:r>
                      <a:r>
                        <a:rPr lang="pl-PL" sz="1400" dirty="0"/>
                        <a:t> </a:t>
                      </a:r>
                      <a:r>
                        <a:rPr lang="pl-PL" sz="1400" dirty="0" err="1"/>
                        <a:t>channels</a:t>
                      </a:r>
                      <a:r>
                        <a:rPr lang="pl-PL" sz="1400" dirty="0"/>
                        <a:t> </a:t>
                      </a:r>
                    </a:p>
                  </a:txBody>
                  <a:tcPr/>
                </a:tc>
                <a:tc>
                  <a:txBody>
                    <a:bodyPr/>
                    <a:lstStyle/>
                    <a:p>
                      <a:r>
                        <a:rPr lang="pl-PL" sz="1400" dirty="0"/>
                        <a:t>Highly </a:t>
                      </a:r>
                      <a:r>
                        <a:rPr lang="pl-PL" sz="1400" dirty="0" err="1"/>
                        <a:t>stucturized</a:t>
                      </a:r>
                      <a:r>
                        <a:rPr lang="pl-PL" sz="1400" dirty="0"/>
                        <a:t> </a:t>
                      </a:r>
                      <a:r>
                        <a:rPr lang="pl-PL" sz="1400" dirty="0" err="1"/>
                        <a:t>control</a:t>
                      </a:r>
                      <a:r>
                        <a:rPr lang="pl-PL" sz="1400" dirty="0"/>
                        <a:t> of </a:t>
                      </a:r>
                      <a:r>
                        <a:rPr lang="pl-PL" sz="1400" dirty="0" err="1"/>
                        <a:t>information</a:t>
                      </a:r>
                      <a:r>
                        <a:rPr lang="pl-PL" sz="1400" dirty="0"/>
                        <a:t> </a:t>
                      </a:r>
                      <a:r>
                        <a:rPr lang="pl-PL" sz="1400" dirty="0" err="1"/>
                        <a:t>flow</a:t>
                      </a:r>
                      <a:endParaRPr lang="pl-PL" sz="1400" dirty="0"/>
                    </a:p>
                  </a:txBody>
                  <a:tcPr/>
                </a:tc>
                <a:tc>
                  <a:txBody>
                    <a:bodyPr/>
                    <a:lstStyle/>
                    <a:p>
                      <a:r>
                        <a:rPr lang="pl-PL" sz="1400" dirty="0" err="1"/>
                        <a:t>Free</a:t>
                      </a:r>
                      <a:r>
                        <a:rPr lang="pl-PL" sz="1400" dirty="0"/>
                        <a:t> </a:t>
                      </a:r>
                      <a:r>
                        <a:rPr lang="pl-PL" sz="1400" dirty="0" err="1"/>
                        <a:t>flow</a:t>
                      </a:r>
                      <a:r>
                        <a:rPr lang="pl-PL" sz="1400" dirty="0"/>
                        <a:t> of </a:t>
                      </a:r>
                      <a:r>
                        <a:rPr lang="pl-PL" sz="1400" dirty="0" err="1"/>
                        <a:t>information</a:t>
                      </a:r>
                      <a:endParaRPr lang="pl-PL" sz="1400" dirty="0"/>
                    </a:p>
                  </a:txBody>
                  <a:tcPr/>
                </a:tc>
                <a:extLst>
                  <a:ext uri="{0D108BD9-81ED-4DB2-BD59-A6C34878D82A}">
                    <a16:rowId xmlns:a16="http://schemas.microsoft.com/office/drawing/2014/main" val="10001"/>
                  </a:ext>
                </a:extLst>
              </a:tr>
              <a:tr h="370840">
                <a:tc>
                  <a:txBody>
                    <a:bodyPr/>
                    <a:lstStyle/>
                    <a:p>
                      <a:r>
                        <a:rPr lang="pl-PL" sz="1400" dirty="0"/>
                        <a:t>Operations</a:t>
                      </a:r>
                    </a:p>
                  </a:txBody>
                  <a:tcPr/>
                </a:tc>
                <a:tc>
                  <a:txBody>
                    <a:bodyPr/>
                    <a:lstStyle/>
                    <a:p>
                      <a:r>
                        <a:rPr lang="pl-PL" sz="1400" dirty="0" err="1"/>
                        <a:t>Unified</a:t>
                      </a:r>
                      <a:r>
                        <a:rPr lang="pl-PL" sz="1400" dirty="0"/>
                        <a:t> </a:t>
                      </a:r>
                      <a:r>
                        <a:rPr lang="pl-PL" sz="1400" dirty="0" err="1"/>
                        <a:t>opperations</a:t>
                      </a:r>
                      <a:r>
                        <a:rPr lang="pl-PL" sz="1400" dirty="0"/>
                        <a:t> with </a:t>
                      </a:r>
                      <a:r>
                        <a:rPr lang="pl-PL" sz="1400" dirty="0" err="1"/>
                        <a:t>limited</a:t>
                      </a:r>
                      <a:r>
                        <a:rPr lang="pl-PL" sz="1400" dirty="0"/>
                        <a:t> </a:t>
                      </a:r>
                      <a:r>
                        <a:rPr lang="pl-PL" sz="1400" dirty="0" err="1"/>
                        <a:t>scope</a:t>
                      </a:r>
                      <a:endParaRPr lang="pl-PL" sz="1400" dirty="0"/>
                    </a:p>
                  </a:txBody>
                  <a:tcPr/>
                </a:tc>
                <a:tc>
                  <a:txBody>
                    <a:bodyPr/>
                    <a:lstStyle/>
                    <a:p>
                      <a:r>
                        <a:rPr lang="pl-PL" sz="1400" dirty="0" err="1"/>
                        <a:t>Opperational</a:t>
                      </a:r>
                      <a:r>
                        <a:rPr lang="pl-PL" sz="1400" dirty="0"/>
                        <a:t> </a:t>
                      </a:r>
                      <a:r>
                        <a:rPr lang="pl-PL" sz="1400" dirty="0" err="1"/>
                        <a:t>variablity</a:t>
                      </a:r>
                      <a:r>
                        <a:rPr lang="pl-PL" sz="1400" dirty="0"/>
                        <a:t> in </a:t>
                      </a:r>
                      <a:r>
                        <a:rPr lang="pl-PL" sz="1400" dirty="0" err="1"/>
                        <a:t>individual</a:t>
                      </a:r>
                      <a:r>
                        <a:rPr lang="pl-PL" sz="1400" dirty="0"/>
                        <a:t> business </a:t>
                      </a:r>
                      <a:r>
                        <a:rPr lang="pl-PL" sz="1400" dirty="0" err="1"/>
                        <a:t>units</a:t>
                      </a:r>
                      <a:endParaRPr lang="pl-PL" sz="1400" dirty="0"/>
                    </a:p>
                  </a:txBody>
                  <a:tcPr/>
                </a:tc>
                <a:extLst>
                  <a:ext uri="{0D108BD9-81ED-4DB2-BD59-A6C34878D82A}">
                    <a16:rowId xmlns:a16="http://schemas.microsoft.com/office/drawing/2014/main" val="10002"/>
                  </a:ext>
                </a:extLst>
              </a:tr>
              <a:tr h="370840">
                <a:tc>
                  <a:txBody>
                    <a:bodyPr/>
                    <a:lstStyle/>
                    <a:p>
                      <a:r>
                        <a:rPr lang="pl-PL" sz="1400" dirty="0" err="1"/>
                        <a:t>Decision</a:t>
                      </a:r>
                      <a:r>
                        <a:rPr lang="pl-PL" sz="1400" dirty="0"/>
                        <a:t> </a:t>
                      </a:r>
                      <a:r>
                        <a:rPr lang="pl-PL" sz="1400" dirty="0" err="1"/>
                        <a:t>making</a:t>
                      </a:r>
                      <a:r>
                        <a:rPr lang="pl-PL" sz="1400" dirty="0"/>
                        <a:t> </a:t>
                      </a:r>
                      <a:r>
                        <a:rPr lang="pl-PL" sz="1400" dirty="0" err="1"/>
                        <a:t>process</a:t>
                      </a:r>
                      <a:endParaRPr lang="pl-PL" sz="1400" dirty="0"/>
                    </a:p>
                  </a:txBody>
                  <a:tcPr/>
                </a:tc>
                <a:tc>
                  <a:txBody>
                    <a:bodyPr/>
                    <a:lstStyle/>
                    <a:p>
                      <a:r>
                        <a:rPr lang="pl-PL" sz="1400" dirty="0" err="1"/>
                        <a:t>Formal</a:t>
                      </a:r>
                      <a:r>
                        <a:rPr lang="pl-PL" sz="1400" dirty="0"/>
                        <a:t> authority </a:t>
                      </a:r>
                    </a:p>
                  </a:txBody>
                  <a:tcPr/>
                </a:tc>
                <a:tc>
                  <a:txBody>
                    <a:bodyPr/>
                    <a:lstStyle/>
                    <a:p>
                      <a:r>
                        <a:rPr lang="pl-PL" sz="1400" dirty="0"/>
                        <a:t>Management by </a:t>
                      </a:r>
                      <a:r>
                        <a:rPr lang="pl-PL" sz="1400" dirty="0" err="1"/>
                        <a:t>delegation</a:t>
                      </a:r>
                      <a:r>
                        <a:rPr lang="pl-PL" sz="1400" dirty="0"/>
                        <a:t> </a:t>
                      </a:r>
                      <a:r>
                        <a:rPr lang="pl-PL" sz="1400" dirty="0" err="1"/>
                        <a:t>decision-making</a:t>
                      </a:r>
                      <a:r>
                        <a:rPr lang="pl-PL" sz="1400" dirty="0"/>
                        <a:t> authority</a:t>
                      </a:r>
                    </a:p>
                  </a:txBody>
                  <a:tcPr/>
                </a:tc>
                <a:extLst>
                  <a:ext uri="{0D108BD9-81ED-4DB2-BD59-A6C34878D82A}">
                    <a16:rowId xmlns:a16="http://schemas.microsoft.com/office/drawing/2014/main" val="10003"/>
                  </a:ext>
                </a:extLst>
              </a:tr>
              <a:tr h="370840">
                <a:tc>
                  <a:txBody>
                    <a:bodyPr/>
                    <a:lstStyle/>
                    <a:p>
                      <a:r>
                        <a:rPr lang="pl-PL" sz="1400" dirty="0" err="1"/>
                        <a:t>Adaptability</a:t>
                      </a:r>
                      <a:endParaRPr lang="pl-PL" sz="1400" dirty="0"/>
                    </a:p>
                  </a:txBody>
                  <a:tcPr/>
                </a:tc>
                <a:tc>
                  <a:txBody>
                    <a:bodyPr/>
                    <a:lstStyle/>
                    <a:p>
                      <a:r>
                        <a:rPr lang="pl-PL" sz="1400" dirty="0" err="1"/>
                        <a:t>Gradual</a:t>
                      </a:r>
                      <a:r>
                        <a:rPr lang="pl-PL" sz="1400" dirty="0"/>
                        <a:t> </a:t>
                      </a:r>
                      <a:r>
                        <a:rPr lang="pl-PL" sz="1400" dirty="0" err="1"/>
                        <a:t>adaption</a:t>
                      </a:r>
                      <a:r>
                        <a:rPr lang="pl-PL" sz="1400" dirty="0"/>
                        <a:t> to the environment</a:t>
                      </a:r>
                    </a:p>
                  </a:txBody>
                  <a:tcPr/>
                </a:tc>
                <a:tc>
                  <a:txBody>
                    <a:bodyPr/>
                    <a:lstStyle/>
                    <a:p>
                      <a:r>
                        <a:rPr lang="pl-PL" sz="1400" dirty="0" err="1"/>
                        <a:t>Need</a:t>
                      </a:r>
                      <a:r>
                        <a:rPr lang="pl-PL" sz="1400" dirty="0"/>
                        <a:t> for </a:t>
                      </a:r>
                      <a:r>
                        <a:rPr lang="pl-PL" sz="1400" dirty="0" err="1"/>
                        <a:t>change</a:t>
                      </a:r>
                      <a:r>
                        <a:rPr lang="pl-PL" sz="1400" dirty="0"/>
                        <a:t> in the proces of </a:t>
                      </a:r>
                      <a:r>
                        <a:rPr lang="pl-PL" sz="1400" dirty="0" err="1"/>
                        <a:t>continous</a:t>
                      </a:r>
                      <a:r>
                        <a:rPr lang="pl-PL" sz="1400" dirty="0"/>
                        <a:t> </a:t>
                      </a:r>
                      <a:r>
                        <a:rPr lang="pl-PL" sz="1400" dirty="0" err="1"/>
                        <a:t>improvement</a:t>
                      </a:r>
                      <a:r>
                        <a:rPr lang="pl-PL" sz="1400" dirty="0"/>
                        <a:t> of the </a:t>
                      </a:r>
                      <a:r>
                        <a:rPr lang="pl-PL" sz="1400" dirty="0" err="1"/>
                        <a:t>organization</a:t>
                      </a:r>
                      <a:endParaRPr lang="pl-PL" sz="1400" dirty="0"/>
                    </a:p>
                  </a:txBody>
                  <a:tcPr/>
                </a:tc>
                <a:extLst>
                  <a:ext uri="{0D108BD9-81ED-4DB2-BD59-A6C34878D82A}">
                    <a16:rowId xmlns:a16="http://schemas.microsoft.com/office/drawing/2014/main" val="10004"/>
                  </a:ext>
                </a:extLst>
              </a:tr>
              <a:tr h="370840">
                <a:tc>
                  <a:txBody>
                    <a:bodyPr/>
                    <a:lstStyle/>
                    <a:p>
                      <a:r>
                        <a:rPr lang="pl-PL" sz="1400" dirty="0" err="1"/>
                        <a:t>Work</a:t>
                      </a:r>
                      <a:r>
                        <a:rPr lang="pl-PL" sz="1400" dirty="0"/>
                        <a:t> </a:t>
                      </a:r>
                      <a:r>
                        <a:rPr lang="pl-PL" sz="1400" dirty="0" err="1"/>
                        <a:t>organization</a:t>
                      </a:r>
                      <a:endParaRPr lang="pl-PL" sz="1400" dirty="0"/>
                    </a:p>
                  </a:txBody>
                  <a:tcPr/>
                </a:tc>
                <a:tc>
                  <a:txBody>
                    <a:bodyPr/>
                    <a:lstStyle/>
                    <a:p>
                      <a:r>
                        <a:rPr lang="pl-PL" sz="1400" dirty="0" err="1"/>
                        <a:t>Formal</a:t>
                      </a:r>
                      <a:r>
                        <a:rPr lang="pl-PL" sz="1400" dirty="0"/>
                        <a:t> </a:t>
                      </a:r>
                      <a:r>
                        <a:rPr lang="pl-PL" sz="1400" dirty="0" err="1"/>
                        <a:t>procedures</a:t>
                      </a:r>
                      <a:endParaRPr lang="pl-PL" sz="1400" dirty="0"/>
                    </a:p>
                  </a:txBody>
                  <a:tcPr/>
                </a:tc>
                <a:tc>
                  <a:txBody>
                    <a:bodyPr/>
                    <a:lstStyle/>
                    <a:p>
                      <a:r>
                        <a:rPr lang="pl-PL" sz="1400" dirty="0" err="1"/>
                        <a:t>Independant</a:t>
                      </a:r>
                      <a:r>
                        <a:rPr lang="pl-PL" sz="1400" dirty="0"/>
                        <a:t> design of </a:t>
                      </a:r>
                      <a:r>
                        <a:rPr lang="pl-PL" sz="1400" dirty="0" err="1"/>
                        <a:t>effective</a:t>
                      </a:r>
                      <a:r>
                        <a:rPr lang="pl-PL" sz="1400" dirty="0"/>
                        <a:t> </a:t>
                      </a:r>
                      <a:r>
                        <a:rPr lang="pl-PL" sz="1400" dirty="0" err="1"/>
                        <a:t>processes</a:t>
                      </a:r>
                      <a:endParaRPr lang="pl-PL" sz="1400" dirty="0"/>
                    </a:p>
                  </a:txBody>
                  <a:tcPr/>
                </a:tc>
                <a:extLst>
                  <a:ext uri="{0D108BD9-81ED-4DB2-BD59-A6C34878D82A}">
                    <a16:rowId xmlns:a16="http://schemas.microsoft.com/office/drawing/2014/main" val="10005"/>
                  </a:ext>
                </a:extLst>
              </a:tr>
              <a:tr h="370840">
                <a:tc>
                  <a:txBody>
                    <a:bodyPr/>
                    <a:lstStyle/>
                    <a:p>
                      <a:r>
                        <a:rPr lang="pl-PL" sz="1400" dirty="0"/>
                        <a:t>Control</a:t>
                      </a:r>
                    </a:p>
                  </a:txBody>
                  <a:tcPr/>
                </a:tc>
                <a:tc>
                  <a:txBody>
                    <a:bodyPr/>
                    <a:lstStyle/>
                    <a:p>
                      <a:r>
                        <a:rPr lang="pl-PL" sz="1400" dirty="0" err="1"/>
                        <a:t>Strict</a:t>
                      </a:r>
                      <a:r>
                        <a:rPr lang="pl-PL" sz="1400" dirty="0"/>
                        <a:t>, </a:t>
                      </a:r>
                      <a:r>
                        <a:rPr lang="pl-PL" sz="1400" dirty="0" err="1"/>
                        <a:t>formalized</a:t>
                      </a:r>
                      <a:r>
                        <a:rPr lang="pl-PL" sz="1400" dirty="0"/>
                        <a:t> </a:t>
                      </a:r>
                      <a:r>
                        <a:rPr lang="pl-PL" sz="1400" dirty="0" err="1"/>
                        <a:t>control</a:t>
                      </a:r>
                      <a:endParaRPr lang="pl-PL" sz="1400" dirty="0"/>
                    </a:p>
                  </a:txBody>
                  <a:tcPr/>
                </a:tc>
                <a:tc>
                  <a:txBody>
                    <a:bodyPr/>
                    <a:lstStyle/>
                    <a:p>
                      <a:r>
                        <a:rPr lang="pl-PL" sz="1400" dirty="0" err="1"/>
                        <a:t>Self-control</a:t>
                      </a:r>
                      <a:endParaRPr lang="pl-PL" sz="1400" dirty="0"/>
                    </a:p>
                  </a:txBody>
                  <a:tcPr/>
                </a:tc>
                <a:extLst>
                  <a:ext uri="{0D108BD9-81ED-4DB2-BD59-A6C34878D82A}">
                    <a16:rowId xmlns:a16="http://schemas.microsoft.com/office/drawing/2014/main" val="10006"/>
                  </a:ext>
                </a:extLst>
              </a:tr>
              <a:tr h="405328">
                <a:tc>
                  <a:txBody>
                    <a:bodyPr/>
                    <a:lstStyle/>
                    <a:p>
                      <a:r>
                        <a:rPr lang="pl-PL" sz="1400" dirty="0" err="1"/>
                        <a:t>Behavior</a:t>
                      </a:r>
                      <a:endParaRPr lang="pl-PL" sz="1400" dirty="0"/>
                    </a:p>
                  </a:txBody>
                  <a:tcPr/>
                </a:tc>
                <a:tc>
                  <a:txBody>
                    <a:bodyPr/>
                    <a:lstStyle/>
                    <a:p>
                      <a:r>
                        <a:rPr lang="pl-PL" sz="1400" dirty="0" err="1"/>
                        <a:t>Behaviors</a:t>
                      </a:r>
                      <a:r>
                        <a:rPr lang="pl-PL" sz="1400" dirty="0"/>
                        <a:t> </a:t>
                      </a:r>
                      <a:r>
                        <a:rPr lang="pl-PL" sz="1400" dirty="0" err="1"/>
                        <a:t>are</a:t>
                      </a:r>
                      <a:r>
                        <a:rPr lang="pl-PL" sz="1400" dirty="0"/>
                        <a:t> </a:t>
                      </a:r>
                      <a:r>
                        <a:rPr lang="pl-PL" sz="1400" dirty="0" err="1"/>
                        <a:t>defined</a:t>
                      </a:r>
                      <a:r>
                        <a:rPr lang="pl-PL" sz="1400" dirty="0"/>
                        <a:t> by </a:t>
                      </a:r>
                      <a:r>
                        <a:rPr lang="pl-PL" sz="1400" dirty="0" err="1"/>
                        <a:t>job</a:t>
                      </a:r>
                      <a:r>
                        <a:rPr lang="pl-PL" sz="1400" dirty="0"/>
                        <a:t> </a:t>
                      </a:r>
                      <a:r>
                        <a:rPr lang="pl-PL" sz="1400" dirty="0" err="1"/>
                        <a:t>descriptions</a:t>
                      </a:r>
                      <a:endParaRPr lang="pl-PL" sz="1400" dirty="0"/>
                    </a:p>
                  </a:txBody>
                  <a:tcPr/>
                </a:tc>
                <a:tc>
                  <a:txBody>
                    <a:bodyPr/>
                    <a:lstStyle/>
                    <a:p>
                      <a:r>
                        <a:rPr lang="pl-PL" sz="1400" dirty="0" err="1"/>
                        <a:t>Roles</a:t>
                      </a:r>
                      <a:r>
                        <a:rPr lang="pl-PL" sz="1400" dirty="0"/>
                        <a:t> and </a:t>
                      </a:r>
                      <a:r>
                        <a:rPr lang="pl-PL" sz="1400" dirty="0" err="1"/>
                        <a:t>responsibilities</a:t>
                      </a:r>
                      <a:r>
                        <a:rPr lang="pl-PL" sz="1400" dirty="0"/>
                        <a:t> set by the </a:t>
                      </a:r>
                      <a:r>
                        <a:rPr lang="pl-PL" sz="1400" dirty="0" err="1"/>
                        <a:t>specifics</a:t>
                      </a:r>
                      <a:r>
                        <a:rPr lang="pl-PL" sz="1400" dirty="0"/>
                        <a:t> of the </a:t>
                      </a:r>
                      <a:r>
                        <a:rPr lang="pl-PL" sz="1400" dirty="0" err="1"/>
                        <a:t>processes</a:t>
                      </a:r>
                      <a:endParaRPr lang="pl-PL" sz="1400" dirty="0"/>
                    </a:p>
                  </a:txBody>
                  <a:tcPr/>
                </a:tc>
                <a:extLst>
                  <a:ext uri="{0D108BD9-81ED-4DB2-BD59-A6C34878D82A}">
                    <a16:rowId xmlns:a16="http://schemas.microsoft.com/office/drawing/2014/main" val="10007"/>
                  </a:ext>
                </a:extLst>
              </a:tr>
              <a:tr h="370840">
                <a:tc>
                  <a:txBody>
                    <a:bodyPr/>
                    <a:lstStyle/>
                    <a:p>
                      <a:r>
                        <a:rPr lang="pl-PL" sz="1400" dirty="0" err="1"/>
                        <a:t>Participation</a:t>
                      </a:r>
                      <a:endParaRPr lang="pl-PL" sz="1400" dirty="0"/>
                    </a:p>
                  </a:txBody>
                  <a:tcPr/>
                </a:tc>
                <a:tc>
                  <a:txBody>
                    <a:bodyPr/>
                    <a:lstStyle/>
                    <a:p>
                      <a:r>
                        <a:rPr lang="pl-PL" sz="1400" dirty="0"/>
                        <a:t>Limited </a:t>
                      </a:r>
                      <a:r>
                        <a:rPr lang="pl-PL" sz="1400" dirty="0" err="1"/>
                        <a:t>information</a:t>
                      </a:r>
                      <a:r>
                        <a:rPr lang="pl-PL" sz="1400" dirty="0"/>
                        <a:t>, </a:t>
                      </a:r>
                      <a:r>
                        <a:rPr lang="pl-PL" sz="1400" dirty="0" err="1"/>
                        <a:t>decisions</a:t>
                      </a:r>
                      <a:r>
                        <a:rPr lang="pl-PL" sz="1400" dirty="0"/>
                        <a:t> </a:t>
                      </a:r>
                      <a:r>
                        <a:rPr lang="pl-PL" sz="1400" dirty="0" err="1"/>
                        <a:t>are</a:t>
                      </a:r>
                      <a:r>
                        <a:rPr lang="pl-PL" sz="1400" dirty="0"/>
                        <a:t> </a:t>
                      </a:r>
                      <a:r>
                        <a:rPr lang="pl-PL" sz="1400" dirty="0" err="1"/>
                        <a:t>made</a:t>
                      </a:r>
                      <a:r>
                        <a:rPr lang="pl-PL" sz="1400" dirty="0"/>
                        <a:t> top-down</a:t>
                      </a:r>
                    </a:p>
                  </a:txBody>
                  <a:tcPr/>
                </a:tc>
                <a:tc>
                  <a:txBody>
                    <a:bodyPr/>
                    <a:lstStyle/>
                    <a:p>
                      <a:r>
                        <a:rPr lang="pl-PL" sz="1400" dirty="0"/>
                        <a:t>Team </a:t>
                      </a:r>
                      <a:r>
                        <a:rPr lang="pl-PL" sz="1400" dirty="0" err="1"/>
                        <a:t>work</a:t>
                      </a:r>
                      <a:r>
                        <a:rPr lang="pl-PL" sz="1400" dirty="0"/>
                        <a:t>, </a:t>
                      </a:r>
                      <a:r>
                        <a:rPr lang="pl-PL" sz="1400" dirty="0" err="1"/>
                        <a:t>cooperation</a:t>
                      </a:r>
                      <a:r>
                        <a:rPr lang="pl-PL" sz="1400" dirty="0"/>
                        <a:t> </a:t>
                      </a:r>
                      <a:r>
                        <a:rPr lang="pl-PL" sz="1400" dirty="0" err="1"/>
                        <a:t>between</a:t>
                      </a:r>
                      <a:r>
                        <a:rPr lang="pl-PL" sz="1400" dirty="0"/>
                        <a:t> </a:t>
                      </a:r>
                      <a:r>
                        <a:rPr lang="pl-PL" sz="1400" dirty="0" err="1"/>
                        <a:t>teams</a:t>
                      </a:r>
                      <a:r>
                        <a:rPr lang="pl-PL" sz="1400" dirty="0"/>
                        <a:t> </a:t>
                      </a:r>
                    </a:p>
                  </a:txBody>
                  <a:tcPr/>
                </a:tc>
                <a:extLst>
                  <a:ext uri="{0D108BD9-81ED-4DB2-BD59-A6C34878D82A}">
                    <a16:rowId xmlns:a16="http://schemas.microsoft.com/office/drawing/2014/main" val="10008"/>
                  </a:ext>
                </a:extLst>
              </a:tr>
            </a:tbl>
          </a:graphicData>
        </a:graphic>
      </p:graphicFrame>
      <p:sp>
        <p:nvSpPr>
          <p:cNvPr id="7" name="pole tekstowe 6"/>
          <p:cNvSpPr txBox="1"/>
          <p:nvPr/>
        </p:nvSpPr>
        <p:spPr>
          <a:xfrm>
            <a:off x="1115616" y="6673334"/>
            <a:ext cx="7488832" cy="184666"/>
          </a:xfrm>
          <a:prstGeom prst="rect">
            <a:avLst/>
          </a:prstGeom>
          <a:noFill/>
        </p:spPr>
        <p:txBody>
          <a:bodyPr wrap="square" rtlCol="0">
            <a:spAutoFit/>
          </a:bodyPr>
          <a:lstStyle/>
          <a:p>
            <a:r>
              <a:rPr lang="pl-PL" sz="600" dirty="0" err="1"/>
              <a:t>Perechuda</a:t>
            </a:r>
            <a:r>
              <a:rPr lang="pl-PL" sz="600" dirty="0"/>
              <a:t> K., Metody zarządzania przedsiębiorstwem. Wydawnictwo AE we Wrocławiu. Wrocław 1999, s. 38</a:t>
            </a:r>
          </a:p>
        </p:txBody>
      </p:sp>
      <p:sp>
        <p:nvSpPr>
          <p:cNvPr id="8" name="pole tekstowe 7"/>
          <p:cNvSpPr txBox="1"/>
          <p:nvPr/>
        </p:nvSpPr>
        <p:spPr>
          <a:xfrm>
            <a:off x="2915816" y="6237312"/>
            <a:ext cx="2160240" cy="338554"/>
          </a:xfrm>
          <a:prstGeom prst="rect">
            <a:avLst/>
          </a:prstGeom>
          <a:noFill/>
        </p:spPr>
        <p:txBody>
          <a:bodyPr wrap="square" rtlCol="0">
            <a:spAutoFit/>
          </a:bodyPr>
          <a:lstStyle/>
          <a:p>
            <a:r>
              <a:rPr lang="pl-PL" sz="1600" b="1" dirty="0" err="1"/>
              <a:t>Orders</a:t>
            </a:r>
            <a:r>
              <a:rPr lang="pl-PL" sz="1600" b="1" dirty="0"/>
              <a:t> and </a:t>
            </a:r>
            <a:r>
              <a:rPr lang="pl-PL" sz="1600" b="1" dirty="0" err="1"/>
              <a:t>control</a:t>
            </a:r>
            <a:endParaRPr lang="pl-PL" sz="1600" b="1" dirty="0"/>
          </a:p>
        </p:txBody>
      </p:sp>
      <p:sp>
        <p:nvSpPr>
          <p:cNvPr id="9" name="pole tekstowe 8"/>
          <p:cNvSpPr txBox="1"/>
          <p:nvPr/>
        </p:nvSpPr>
        <p:spPr>
          <a:xfrm>
            <a:off x="5754877" y="6237312"/>
            <a:ext cx="2808312" cy="830997"/>
          </a:xfrm>
          <a:prstGeom prst="rect">
            <a:avLst/>
          </a:prstGeom>
          <a:noFill/>
        </p:spPr>
        <p:txBody>
          <a:bodyPr wrap="square" rtlCol="0">
            <a:spAutoFit/>
          </a:bodyPr>
          <a:lstStyle/>
          <a:p>
            <a:pPr algn="ctr"/>
            <a:r>
              <a:rPr lang="pl-PL" sz="1600" b="1" dirty="0" err="1"/>
              <a:t>Owners</a:t>
            </a:r>
            <a:r>
              <a:rPr lang="pl-PL" sz="1600" b="1" dirty="0"/>
              <a:t> and </a:t>
            </a:r>
            <a:r>
              <a:rPr lang="pl-PL" sz="1600" b="1" dirty="0" err="1"/>
              <a:t>managers</a:t>
            </a:r>
            <a:r>
              <a:rPr lang="pl-PL" sz="1600" b="1" dirty="0"/>
              <a:t> of </a:t>
            </a:r>
            <a:r>
              <a:rPr lang="pl-PL" sz="1600" b="1" dirty="0" err="1"/>
              <a:t>processes</a:t>
            </a:r>
            <a:r>
              <a:rPr lang="pl-PL" sz="1600" b="1" dirty="0"/>
              <a:t> </a:t>
            </a:r>
          </a:p>
          <a:p>
            <a:pPr algn="ctr"/>
            <a:endParaRPr lang="pl-PL" sz="1600" b="1" dirty="0"/>
          </a:p>
        </p:txBody>
      </p:sp>
      <p:sp>
        <p:nvSpPr>
          <p:cNvPr id="10" name="Strzałka w dół 9"/>
          <p:cNvSpPr/>
          <p:nvPr/>
        </p:nvSpPr>
        <p:spPr>
          <a:xfrm>
            <a:off x="3779912" y="6021288"/>
            <a:ext cx="216024"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Strzałka w dół 10"/>
          <p:cNvSpPr/>
          <p:nvPr/>
        </p:nvSpPr>
        <p:spPr>
          <a:xfrm>
            <a:off x="6948264" y="6021288"/>
            <a:ext cx="216024"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Symbol zastępczy stopki 12"/>
          <p:cNvSpPr>
            <a:spLocks noGrp="1"/>
          </p:cNvSpPr>
          <p:nvPr>
            <p:ph type="ftr" sz="quarter" idx="11"/>
          </p:nvPr>
        </p:nvSpPr>
        <p:spPr/>
        <p:txBody>
          <a:bodyPr/>
          <a:lstStyle/>
          <a:p>
            <a:r>
              <a:rPr lang="pl-PL" altLang="en-US"/>
              <a:t>PJAIT</a:t>
            </a:r>
            <a:endParaRPr lang="pl-PL"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Functional approach vs process approach </a:t>
            </a:r>
            <a:endParaRPr lang="en-US" sz="4000" noProof="0" dirty="0"/>
          </a:p>
        </p:txBody>
      </p:sp>
      <p:sp>
        <p:nvSpPr>
          <p:cNvPr id="3" name="Symbol zastępczy zawartości 2"/>
          <p:cNvSpPr>
            <a:spLocks noGrp="1"/>
          </p:cNvSpPr>
          <p:nvPr>
            <p:ph idx="1"/>
          </p:nvPr>
        </p:nvSpPr>
        <p:spPr/>
        <p:txBody>
          <a:bodyPr/>
          <a:lstStyle/>
          <a:p>
            <a:pPr>
              <a:buNone/>
            </a:pPr>
            <a:r>
              <a:rPr lang="en-US" sz="2800" b="1" noProof="0" dirty="0">
                <a:solidFill>
                  <a:srgbClr val="003399"/>
                </a:solidFill>
                <a:sym typeface="Wingdings" pitchFamily="2" charset="2"/>
              </a:rPr>
              <a:t>Disadvantages of the functional approach</a:t>
            </a:r>
            <a:r>
              <a:rPr lang="pl-PL" sz="2800" b="1" noProof="0" dirty="0">
                <a:solidFill>
                  <a:srgbClr val="003399"/>
                </a:solidFill>
                <a:sym typeface="Wingdings" pitchFamily="2" charset="2"/>
              </a:rPr>
              <a:t> </a:t>
            </a:r>
            <a:r>
              <a:rPr lang="en-US" sz="2800" b="1" noProof="0" dirty="0">
                <a:solidFill>
                  <a:srgbClr val="003399"/>
                </a:solidFill>
                <a:sym typeface="Wingdings" pitchFamily="2" charset="2"/>
              </a:rPr>
              <a:t></a:t>
            </a:r>
            <a:r>
              <a:rPr lang="en-US" sz="2800" b="1" noProof="0" dirty="0">
                <a:solidFill>
                  <a:srgbClr val="003399"/>
                </a:solidFill>
              </a:rPr>
              <a:t>:</a:t>
            </a:r>
          </a:p>
          <a:p>
            <a:r>
              <a:rPr lang="en-US" sz="2800" noProof="0" dirty="0">
                <a:solidFill>
                  <a:srgbClr val="003399"/>
                </a:solidFill>
              </a:rPr>
              <a:t>Complicates task execution</a:t>
            </a:r>
          </a:p>
          <a:p>
            <a:r>
              <a:rPr lang="en-US" sz="2800" noProof="0" dirty="0">
                <a:solidFill>
                  <a:srgbClr val="003399"/>
                </a:solidFill>
              </a:rPr>
              <a:t>Makes overall optimization difficult</a:t>
            </a:r>
          </a:p>
          <a:p>
            <a:r>
              <a:rPr lang="en-US" sz="2800" noProof="0" dirty="0">
                <a:solidFill>
                  <a:srgbClr val="003399"/>
                </a:solidFill>
              </a:rPr>
              <a:t>Longer task execution </a:t>
            </a:r>
          </a:p>
          <a:p>
            <a:r>
              <a:rPr lang="en-US" sz="2800" noProof="0" dirty="0">
                <a:solidFill>
                  <a:srgbClr val="003399"/>
                </a:solidFill>
              </a:rPr>
              <a:t>Reduces elasticity of responsiveness</a:t>
            </a:r>
          </a:p>
          <a:p>
            <a:r>
              <a:rPr lang="en-US" sz="2800" noProof="0" dirty="0">
                <a:solidFill>
                  <a:srgbClr val="003399"/>
                </a:solidFill>
              </a:rPr>
              <a:t>Increases costs</a:t>
            </a:r>
          </a:p>
          <a:p>
            <a:r>
              <a:rPr lang="en-US" sz="2800" noProof="0" dirty="0">
                <a:solidFill>
                  <a:srgbClr val="003399"/>
                </a:solidFill>
              </a:rPr>
              <a:t>Focused on static phenomena</a:t>
            </a:r>
          </a:p>
          <a:p>
            <a:r>
              <a:rPr lang="en-US" sz="2800" noProof="0" dirty="0">
                <a:solidFill>
                  <a:srgbClr val="003399"/>
                </a:solidFill>
              </a:rPr>
              <a:t>Does not focus on dynamic phenomena</a:t>
            </a:r>
          </a:p>
          <a:p>
            <a:pPr>
              <a:buNone/>
            </a:pPr>
            <a:endParaRPr lang="en-US" sz="1000" noProof="0" dirty="0">
              <a:solidFill>
                <a:srgbClr val="003399"/>
              </a:solidFill>
            </a:endParaRPr>
          </a:p>
          <a:p>
            <a:pPr>
              <a:buNone/>
            </a:pPr>
            <a:endParaRPr lang="en-US" sz="1000" noProof="0" dirty="0">
              <a:solidFill>
                <a:srgbClr val="003399"/>
              </a:solidFill>
            </a:endParaRPr>
          </a:p>
          <a:p>
            <a:pPr>
              <a:buNone/>
            </a:pPr>
            <a:r>
              <a:rPr lang="en-US" sz="1000" noProof="0" dirty="0">
                <a:solidFill>
                  <a:srgbClr val="003399"/>
                </a:solidFill>
              </a:rPr>
              <a:t>http://passionateteaching.files.wordpress.com/2011/07/tug1.jpg</a:t>
            </a:r>
          </a:p>
          <a:p>
            <a:endParaRPr lang="en-US" noProof="0" dirty="0"/>
          </a:p>
          <a:p>
            <a:endParaRPr lang="en-US" noProof="0" dirty="0"/>
          </a:p>
          <a:p>
            <a:endParaRPr lang="en-US" noProof="0" dirty="0"/>
          </a:p>
        </p:txBody>
      </p:sp>
      <p:sp>
        <p:nvSpPr>
          <p:cNvPr id="4" name="Symbol zastępczy stopki 3"/>
          <p:cNvSpPr>
            <a:spLocks noGrp="1"/>
          </p:cNvSpPr>
          <p:nvPr>
            <p:ph type="ftr" sz="quarter" idx="11"/>
          </p:nvPr>
        </p:nvSpPr>
        <p:spPr/>
        <p:txBody>
          <a:bodyPr/>
          <a:lstStyle/>
          <a:p>
            <a:r>
              <a:rPr lang="pl-PL" altLang="en-US"/>
              <a:t>PJAIT</a:t>
            </a:r>
          </a:p>
        </p:txBody>
      </p:sp>
      <p:pic>
        <p:nvPicPr>
          <p:cNvPr id="6" name="Obraz 5" descr="hostile office.jpg"/>
          <p:cNvPicPr>
            <a:picLocks noChangeAspect="1"/>
          </p:cNvPicPr>
          <p:nvPr/>
        </p:nvPicPr>
        <p:blipFill>
          <a:blip r:embed="rId3" cstate="print"/>
          <a:stretch>
            <a:fillRect/>
          </a:stretch>
        </p:blipFill>
        <p:spPr>
          <a:xfrm>
            <a:off x="6948264" y="2276872"/>
            <a:ext cx="1944216" cy="129378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Process approach</a:t>
            </a:r>
          </a:p>
        </p:txBody>
      </p:sp>
      <p:sp>
        <p:nvSpPr>
          <p:cNvPr id="3" name="Symbol zastępczy zawartości 2"/>
          <p:cNvSpPr>
            <a:spLocks noGrp="1"/>
          </p:cNvSpPr>
          <p:nvPr>
            <p:ph idx="1"/>
          </p:nvPr>
        </p:nvSpPr>
        <p:spPr/>
        <p:txBody>
          <a:bodyPr/>
          <a:lstStyle/>
          <a:p>
            <a:pPr>
              <a:buNone/>
            </a:pPr>
            <a:r>
              <a:rPr lang="en-US" noProof="0" dirty="0">
                <a:solidFill>
                  <a:srgbClr val="003399"/>
                </a:solidFill>
              </a:rPr>
              <a:t>   </a:t>
            </a:r>
            <a:r>
              <a:rPr lang="en-US" b="1" noProof="0" dirty="0">
                <a:solidFill>
                  <a:srgbClr val="003399"/>
                </a:solidFill>
              </a:rPr>
              <a:t>Process approach</a:t>
            </a:r>
            <a:r>
              <a:rPr lang="pl-PL" b="1" noProof="0" dirty="0">
                <a:solidFill>
                  <a:srgbClr val="003399"/>
                </a:solidFill>
              </a:rPr>
              <a:t>:</a:t>
            </a:r>
            <a:r>
              <a:rPr lang="en-US" b="1" noProof="0" dirty="0">
                <a:solidFill>
                  <a:srgbClr val="003399"/>
                </a:solidFill>
              </a:rPr>
              <a:t> </a:t>
            </a:r>
            <a:r>
              <a:rPr lang="en-US" noProof="0" dirty="0">
                <a:solidFill>
                  <a:srgbClr val="003399"/>
                </a:solidFill>
              </a:rPr>
              <a:t>organization as a set of processes and defining it as a map of relationships and process sequences</a:t>
            </a:r>
            <a:r>
              <a:rPr lang="pl-PL" noProof="0" dirty="0">
                <a:solidFill>
                  <a:srgbClr val="003399"/>
                </a:solidFill>
              </a:rPr>
              <a:t>.</a:t>
            </a:r>
            <a:endParaRPr lang="en-US"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sp>
        <p:nvSpPr>
          <p:cNvPr id="6" name="Prostokąt 5"/>
          <p:cNvSpPr/>
          <p:nvPr/>
        </p:nvSpPr>
        <p:spPr>
          <a:xfrm>
            <a:off x="1115616" y="6313487"/>
            <a:ext cx="5076056" cy="276999"/>
          </a:xfrm>
          <a:prstGeom prst="rect">
            <a:avLst/>
          </a:prstGeom>
        </p:spPr>
        <p:txBody>
          <a:bodyPr wrap="square">
            <a:spAutoFit/>
          </a:bodyPr>
          <a:lstStyle/>
          <a:p>
            <a:r>
              <a:rPr lang="pl-PL" sz="1200" dirty="0"/>
              <a:t>http://sr.photos2.fotosearch.com/</a:t>
            </a:r>
            <a:r>
              <a:rPr lang="pl-PL" sz="1200" dirty="0" err="1"/>
              <a:t>bthumb</a:t>
            </a:r>
            <a:r>
              <a:rPr lang="pl-PL" sz="1200" dirty="0"/>
              <a:t>/CSP/CSP629/k6296128.jpg</a:t>
            </a:r>
          </a:p>
        </p:txBody>
      </p:sp>
      <p:pic>
        <p:nvPicPr>
          <p:cNvPr id="7" name="Obraz 6" descr="business map.jpg"/>
          <p:cNvPicPr>
            <a:picLocks noChangeAspect="1"/>
          </p:cNvPicPr>
          <p:nvPr/>
        </p:nvPicPr>
        <p:blipFill>
          <a:blip r:embed="rId3" cstate="print"/>
          <a:stretch>
            <a:fillRect/>
          </a:stretch>
        </p:blipFill>
        <p:spPr>
          <a:xfrm>
            <a:off x="3131840" y="3429000"/>
            <a:ext cx="2006600" cy="2159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Process approach</a:t>
            </a:r>
            <a:endParaRPr lang="en-US" sz="4000" noProof="0" dirty="0"/>
          </a:p>
        </p:txBody>
      </p:sp>
      <p:sp>
        <p:nvSpPr>
          <p:cNvPr id="4" name="Symbol zastępczy stopki 3"/>
          <p:cNvSpPr>
            <a:spLocks noGrp="1"/>
          </p:cNvSpPr>
          <p:nvPr>
            <p:ph type="ftr" sz="quarter" idx="11"/>
          </p:nvPr>
        </p:nvSpPr>
        <p:spPr/>
        <p:txBody>
          <a:bodyPr/>
          <a:lstStyle/>
          <a:p>
            <a:r>
              <a:rPr lang="pl-PL" altLang="en-US"/>
              <a:t>PJAIT</a:t>
            </a:r>
          </a:p>
        </p:txBody>
      </p:sp>
      <p:pic>
        <p:nvPicPr>
          <p:cNvPr id="6" name="Symbol zastępczy zawartości 5"/>
          <p:cNvPicPr>
            <a:picLocks noGrp="1" noChangeAspect="1"/>
          </p:cNvPicPr>
          <p:nvPr>
            <p:ph idx="1"/>
          </p:nvPr>
        </p:nvPicPr>
        <p:blipFill>
          <a:blip r:embed="rId3" cstate="print"/>
          <a:stretch>
            <a:fillRect/>
          </a:stretch>
        </p:blipFill>
        <p:spPr>
          <a:xfrm>
            <a:off x="457200" y="2174091"/>
            <a:ext cx="8229600" cy="338294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Functional approach vs. process approach</a:t>
            </a:r>
            <a:endParaRPr lang="en-US" sz="4000" noProof="0" dirty="0"/>
          </a:p>
        </p:txBody>
      </p:sp>
      <p:sp>
        <p:nvSpPr>
          <p:cNvPr id="3" name="Symbol zastępczy zawartości 2"/>
          <p:cNvSpPr>
            <a:spLocks noGrp="1"/>
          </p:cNvSpPr>
          <p:nvPr>
            <p:ph idx="1"/>
          </p:nvPr>
        </p:nvSpPr>
        <p:spPr/>
        <p:txBody>
          <a:bodyPr/>
          <a:lstStyle/>
          <a:p>
            <a:pPr>
              <a:buNone/>
            </a:pPr>
            <a:r>
              <a:rPr lang="en-US" b="1" noProof="0" dirty="0">
                <a:solidFill>
                  <a:srgbClr val="003399"/>
                </a:solidFill>
              </a:rPr>
              <a:t>Advantages of the process approach</a:t>
            </a:r>
          </a:p>
          <a:p>
            <a:r>
              <a:rPr lang="en-US" noProof="0" dirty="0">
                <a:solidFill>
                  <a:srgbClr val="003399"/>
                </a:solidFill>
              </a:rPr>
              <a:t>Better understanding of value creation</a:t>
            </a:r>
          </a:p>
          <a:p>
            <a:r>
              <a:rPr lang="en-US" noProof="0" dirty="0">
                <a:solidFill>
                  <a:srgbClr val="003399"/>
                </a:solidFill>
              </a:rPr>
              <a:t>Cost reduction</a:t>
            </a:r>
          </a:p>
          <a:p>
            <a:r>
              <a:rPr lang="en-US" noProof="0" dirty="0">
                <a:solidFill>
                  <a:srgbClr val="003399"/>
                </a:solidFill>
              </a:rPr>
              <a:t>Clear definition of goals and responsibilities</a:t>
            </a:r>
          </a:p>
          <a:p>
            <a:r>
              <a:rPr lang="en-US" noProof="0" dirty="0">
                <a:solidFill>
                  <a:srgbClr val="003399"/>
                </a:solidFill>
              </a:rPr>
              <a:t>More efficient functioning of the organization </a:t>
            </a:r>
          </a:p>
          <a:p>
            <a:pPr marL="0" indent="0">
              <a:buNone/>
            </a:pPr>
            <a:r>
              <a:rPr lang="en-US" noProof="0" dirty="0">
                <a:solidFill>
                  <a:srgbClr val="003399"/>
                </a:solidFill>
              </a:rPr>
              <a:t>(=  greater customer satisfaction)</a:t>
            </a:r>
          </a:p>
          <a:p>
            <a:pPr>
              <a:buNone/>
            </a:pPr>
            <a:endParaRPr lang="en-US"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sp>
        <p:nvSpPr>
          <p:cNvPr id="6" name="Prostokąt 5"/>
          <p:cNvSpPr/>
          <p:nvPr/>
        </p:nvSpPr>
        <p:spPr>
          <a:xfrm>
            <a:off x="611560" y="6330420"/>
            <a:ext cx="4572000" cy="246221"/>
          </a:xfrm>
          <a:prstGeom prst="rect">
            <a:avLst/>
          </a:prstGeom>
        </p:spPr>
        <p:txBody>
          <a:bodyPr>
            <a:spAutoFit/>
          </a:bodyPr>
          <a:lstStyle/>
          <a:p>
            <a:r>
              <a:rPr lang="pl-PL" sz="1000" dirty="0"/>
              <a:t>http://images.clipartpanda.com/cooperation-clipart-compliance-clipart.jpg</a:t>
            </a:r>
          </a:p>
        </p:txBody>
      </p:sp>
      <p:pic>
        <p:nvPicPr>
          <p:cNvPr id="7" name="Obraz 6" descr="cooperation-clipart-compliance-clipart.jpg"/>
          <p:cNvPicPr>
            <a:picLocks noChangeAspect="1"/>
          </p:cNvPicPr>
          <p:nvPr/>
        </p:nvPicPr>
        <p:blipFill>
          <a:blip r:embed="rId3" cstate="print"/>
          <a:stretch>
            <a:fillRect/>
          </a:stretch>
        </p:blipFill>
        <p:spPr>
          <a:xfrm>
            <a:off x="7631832" y="705654"/>
            <a:ext cx="1512168" cy="113412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Process</a:t>
            </a:r>
          </a:p>
        </p:txBody>
      </p:sp>
      <p:sp>
        <p:nvSpPr>
          <p:cNvPr id="4" name="Symbol zastępczy stopki 3"/>
          <p:cNvSpPr>
            <a:spLocks noGrp="1"/>
          </p:cNvSpPr>
          <p:nvPr>
            <p:ph type="ftr" sz="quarter" idx="11"/>
          </p:nvPr>
        </p:nvSpPr>
        <p:spPr/>
        <p:txBody>
          <a:bodyPr/>
          <a:lstStyle/>
          <a:p>
            <a:r>
              <a:rPr lang="pl-PL" altLang="en-US"/>
              <a:t>PJAIT</a:t>
            </a:r>
          </a:p>
        </p:txBody>
      </p:sp>
      <p:pic>
        <p:nvPicPr>
          <p:cNvPr id="1026" name="Picture 2" descr="Final BPMN business process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556792"/>
            <a:ext cx="6368491" cy="3672408"/>
          </a:xfrm>
          <a:prstGeom prst="rect">
            <a:avLst/>
          </a:prstGeom>
          <a:noFill/>
          <a:extLst>
            <a:ext uri="{909E8E84-426E-40DD-AFC4-6F175D3DCCD1}">
              <a14:hiddenFill xmlns:a14="http://schemas.microsoft.com/office/drawing/2010/main">
                <a:solidFill>
                  <a:srgbClr val="FFFFFF"/>
                </a:solidFill>
              </a14:hiddenFill>
            </a:ext>
          </a:extLst>
        </p:spPr>
      </p:pic>
      <p:sp>
        <p:nvSpPr>
          <p:cNvPr id="5" name="pole tekstowe 4"/>
          <p:cNvSpPr txBox="1"/>
          <p:nvPr/>
        </p:nvSpPr>
        <p:spPr>
          <a:xfrm>
            <a:off x="457200" y="6165304"/>
            <a:ext cx="5842992" cy="246221"/>
          </a:xfrm>
          <a:prstGeom prst="rect">
            <a:avLst/>
          </a:prstGeom>
          <a:noFill/>
        </p:spPr>
        <p:txBody>
          <a:bodyPr wrap="square" rtlCol="0">
            <a:spAutoFit/>
          </a:bodyPr>
          <a:lstStyle/>
          <a:p>
            <a:r>
              <a:rPr lang="pl-PL" sz="1000" dirty="0"/>
              <a:t>Source:</a:t>
            </a:r>
            <a:r>
              <a:rPr lang="pl-PL" sz="1000" dirty="0">
                <a:hlinkClick r:id="rId4"/>
              </a:rPr>
              <a:t> https://www.visual-paradigm.com/tutorials/businessprocessmodeling.jsp</a:t>
            </a:r>
            <a:r>
              <a:rPr lang="pl-PL" sz="1000" dirty="0"/>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Process approach</a:t>
            </a:r>
            <a:endParaRPr lang="en-US" sz="4000" noProof="0" dirty="0"/>
          </a:p>
        </p:txBody>
      </p:sp>
      <p:sp>
        <p:nvSpPr>
          <p:cNvPr id="3" name="Symbol zastępczy zawartości 2"/>
          <p:cNvSpPr>
            <a:spLocks noGrp="1"/>
          </p:cNvSpPr>
          <p:nvPr>
            <p:ph idx="1"/>
          </p:nvPr>
        </p:nvSpPr>
        <p:spPr/>
        <p:txBody>
          <a:bodyPr/>
          <a:lstStyle/>
          <a:p>
            <a:pPr>
              <a:buNone/>
            </a:pPr>
            <a:r>
              <a:rPr lang="en-US" b="1" noProof="0" dirty="0">
                <a:solidFill>
                  <a:srgbClr val="003399"/>
                </a:solidFill>
              </a:rPr>
              <a:t>Disadvantages of the process approach</a:t>
            </a:r>
          </a:p>
          <a:p>
            <a:r>
              <a:rPr lang="en-US" noProof="0" dirty="0">
                <a:solidFill>
                  <a:srgbClr val="003399"/>
                </a:solidFill>
              </a:rPr>
              <a:t>Necessity of following strict procedures</a:t>
            </a:r>
          </a:p>
          <a:p>
            <a:r>
              <a:rPr lang="en-US" noProof="0" dirty="0">
                <a:solidFill>
                  <a:srgbClr val="003399"/>
                </a:solidFill>
              </a:rPr>
              <a:t>While defining processes: many (unproductive) meetings instead of actual implementations</a:t>
            </a:r>
          </a:p>
          <a:p>
            <a:r>
              <a:rPr lang="en-US" noProof="0" dirty="0">
                <a:solidFill>
                  <a:srgbClr val="003399"/>
                </a:solidFill>
              </a:rPr>
              <a:t>Danger of excessive bureaucracy</a:t>
            </a:r>
          </a:p>
          <a:p>
            <a:r>
              <a:rPr lang="en-US" noProof="0" dirty="0">
                <a:solidFill>
                  <a:srgbClr val="003399"/>
                </a:solidFill>
              </a:rPr>
              <a:t>Disregard of behavioral factors</a:t>
            </a:r>
          </a:p>
          <a:p>
            <a:endParaRPr lang="en-US"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sp>
        <p:nvSpPr>
          <p:cNvPr id="6" name="Prostokąt 5"/>
          <p:cNvSpPr/>
          <p:nvPr/>
        </p:nvSpPr>
        <p:spPr>
          <a:xfrm>
            <a:off x="1259632" y="6309320"/>
            <a:ext cx="4572000" cy="246221"/>
          </a:xfrm>
          <a:prstGeom prst="rect">
            <a:avLst/>
          </a:prstGeom>
        </p:spPr>
        <p:txBody>
          <a:bodyPr>
            <a:spAutoFit/>
          </a:bodyPr>
          <a:lstStyle/>
          <a:p>
            <a:r>
              <a:rPr lang="pl-PL" sz="1000" dirty="0"/>
              <a:t>http://bobmaconbusiness.com/wp-content/uploads/2014/07/bureaucracy.jpg</a:t>
            </a:r>
          </a:p>
        </p:txBody>
      </p:sp>
      <p:pic>
        <p:nvPicPr>
          <p:cNvPr id="5122" name="Picture 2" descr="http://bobmaconbusiness.com/wp-content/uploads/2014/07/bureaucracy.jpg"/>
          <p:cNvPicPr>
            <a:picLocks noChangeAspect="1" noChangeArrowheads="1"/>
          </p:cNvPicPr>
          <p:nvPr/>
        </p:nvPicPr>
        <p:blipFill>
          <a:blip r:embed="rId3" cstate="print"/>
          <a:srcRect/>
          <a:stretch>
            <a:fillRect/>
          </a:stretch>
        </p:blipFill>
        <p:spPr bwMode="auto">
          <a:xfrm>
            <a:off x="7277012" y="4221088"/>
            <a:ext cx="1440160" cy="154988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Process as a value chain</a:t>
            </a:r>
          </a:p>
        </p:txBody>
      </p:sp>
      <p:sp>
        <p:nvSpPr>
          <p:cNvPr id="3" name="Symbol zastępczy zawartości 2"/>
          <p:cNvSpPr>
            <a:spLocks noGrp="1"/>
          </p:cNvSpPr>
          <p:nvPr>
            <p:ph idx="1"/>
          </p:nvPr>
        </p:nvSpPr>
        <p:spPr/>
        <p:txBody>
          <a:bodyPr/>
          <a:lstStyle/>
          <a:p>
            <a:pPr>
              <a:buNone/>
            </a:pPr>
            <a:r>
              <a:rPr lang="en-US" sz="2400" noProof="0" dirty="0">
                <a:solidFill>
                  <a:srgbClr val="003399"/>
                </a:solidFill>
              </a:rPr>
              <a:t>By contributing to creation or delivery of the product or service, </a:t>
            </a:r>
            <a:r>
              <a:rPr lang="en-US" sz="2400" noProof="0" dirty="0">
                <a:solidFill>
                  <a:srgbClr val="FF0000"/>
                </a:solidFill>
              </a:rPr>
              <a:t>each subsequent activity </a:t>
            </a:r>
            <a:r>
              <a:rPr lang="en-US" sz="2400" noProof="0" dirty="0">
                <a:solidFill>
                  <a:srgbClr val="003399"/>
                </a:solidFill>
              </a:rPr>
              <a:t>should add value to the effect of the previous activity</a:t>
            </a:r>
            <a:r>
              <a:rPr lang="pl-PL" sz="2400" noProof="0" dirty="0">
                <a:solidFill>
                  <a:srgbClr val="003399"/>
                </a:solidFill>
              </a:rPr>
              <a:t>.</a:t>
            </a:r>
          </a:p>
          <a:p>
            <a:pPr>
              <a:buNone/>
            </a:pPr>
            <a:endParaRPr lang="en-US" sz="2400"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sp>
        <p:nvSpPr>
          <p:cNvPr id="6" name="pole tekstowe 5"/>
          <p:cNvSpPr txBox="1"/>
          <p:nvPr/>
        </p:nvSpPr>
        <p:spPr>
          <a:xfrm>
            <a:off x="457200" y="6313486"/>
            <a:ext cx="8435280" cy="707886"/>
          </a:xfrm>
          <a:prstGeom prst="rect">
            <a:avLst/>
          </a:prstGeom>
          <a:noFill/>
        </p:spPr>
        <p:txBody>
          <a:bodyPr wrap="square" rtlCol="0">
            <a:spAutoFit/>
          </a:bodyPr>
          <a:lstStyle/>
          <a:p>
            <a:r>
              <a:rPr lang="pl-PL" sz="1000" dirty="0"/>
              <a:t>Source: </a:t>
            </a:r>
            <a:r>
              <a:rPr lang="pl-PL" sz="1000" dirty="0">
                <a:hlinkClick r:id="rId3"/>
              </a:rPr>
              <a:t>https://preppykitchen.com/ultimate-chocolate-cake/</a:t>
            </a:r>
            <a:r>
              <a:rPr lang="pl-PL" sz="1000" dirty="0"/>
              <a:t>, </a:t>
            </a:r>
            <a:r>
              <a:rPr lang="pl-PL" sz="1000" dirty="0">
                <a:hlinkClick r:id="rId4"/>
              </a:rPr>
              <a:t>https://www.google.com/search?q=mess+in+the+kitchen&amp;tbm=isch&amp;ved=2ahUKEwjNm6GM9ZzoAhXSapoKHehABbkQ2-cCegQIABAA&amp;oq=mess+&amp;gs_l=img.1.1.35i39l2j0l8.14477.17202..19522...1.0..2.104.1356.18j1......0....1..gws-wiz-img.....10..0i24j35i362i39j0i131j0i67.qPtRXrWv71E&amp;ei=yVluXo2TFNLV6QTogZXICw&amp;rlz=1C1GGRV_enPL751PL751#imgrc=rDT4hhrKHsFRuM</a:t>
            </a:r>
            <a:r>
              <a:rPr lang="pl-PL" sz="1000" dirty="0"/>
              <a:t> </a:t>
            </a:r>
          </a:p>
        </p:txBody>
      </p:sp>
      <p:pic>
        <p:nvPicPr>
          <p:cNvPr id="8" name="Obraz 7"/>
          <p:cNvPicPr>
            <a:picLocks noChangeAspect="1"/>
          </p:cNvPicPr>
          <p:nvPr/>
        </p:nvPicPr>
        <p:blipFill>
          <a:blip r:embed="rId5"/>
          <a:stretch>
            <a:fillRect/>
          </a:stretch>
        </p:blipFill>
        <p:spPr>
          <a:xfrm>
            <a:off x="1027423" y="2970028"/>
            <a:ext cx="3168352" cy="3160897"/>
          </a:xfrm>
          <a:prstGeom prst="rect">
            <a:avLst/>
          </a:prstGeom>
        </p:spPr>
      </p:pic>
      <p:pic>
        <p:nvPicPr>
          <p:cNvPr id="9" name="Obraz 8"/>
          <p:cNvPicPr>
            <a:picLocks noChangeAspect="1"/>
          </p:cNvPicPr>
          <p:nvPr/>
        </p:nvPicPr>
        <p:blipFill>
          <a:blip r:embed="rId6"/>
          <a:stretch>
            <a:fillRect/>
          </a:stretch>
        </p:blipFill>
        <p:spPr>
          <a:xfrm>
            <a:off x="4860032" y="3016705"/>
            <a:ext cx="3312368" cy="30675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Process</a:t>
            </a:r>
          </a:p>
        </p:txBody>
      </p:sp>
      <p:sp>
        <p:nvSpPr>
          <p:cNvPr id="3" name="Symbol zastępczy zawartości 2"/>
          <p:cNvSpPr>
            <a:spLocks noGrp="1"/>
          </p:cNvSpPr>
          <p:nvPr>
            <p:ph idx="1"/>
          </p:nvPr>
        </p:nvSpPr>
        <p:spPr/>
        <p:txBody>
          <a:bodyPr/>
          <a:lstStyle/>
          <a:p>
            <a:r>
              <a:rPr lang="en-US" b="1" noProof="0" dirty="0">
                <a:solidFill>
                  <a:srgbClr val="003399"/>
                </a:solidFill>
              </a:rPr>
              <a:t>Process</a:t>
            </a:r>
            <a:r>
              <a:rPr lang="en-US" noProof="0" dirty="0">
                <a:solidFill>
                  <a:srgbClr val="003399"/>
                </a:solidFill>
              </a:rPr>
              <a:t>: a collection of related, structured activities or tasks by people or equipment which in a specific sequence produce a service or product (serves a particular business goal) for a particular customer or customers.</a:t>
            </a:r>
          </a:p>
          <a:p>
            <a:r>
              <a:rPr lang="en-US" b="1" noProof="0" dirty="0">
                <a:solidFill>
                  <a:srgbClr val="003399"/>
                </a:solidFill>
              </a:rPr>
              <a:t>Process</a:t>
            </a:r>
            <a:r>
              <a:rPr lang="en-US" noProof="0" dirty="0">
                <a:solidFill>
                  <a:srgbClr val="003399"/>
                </a:solidFill>
              </a:rPr>
              <a:t>: a stream of activities transforming </a:t>
            </a:r>
            <a:r>
              <a:rPr lang="pl-PL" noProof="0" dirty="0">
                <a:solidFill>
                  <a:srgbClr val="003399"/>
                </a:solidFill>
              </a:rPr>
              <a:t>………….</a:t>
            </a:r>
            <a:r>
              <a:rPr lang="en-US" noProof="0" dirty="0">
                <a:solidFill>
                  <a:srgbClr val="003399"/>
                </a:solidFill>
              </a:rPr>
              <a:t> into </a:t>
            </a:r>
            <a:r>
              <a:rPr lang="pl-PL" noProof="0" dirty="0">
                <a:solidFill>
                  <a:srgbClr val="003399"/>
                </a:solidFill>
              </a:rPr>
              <a:t>…………..</a:t>
            </a:r>
            <a:endParaRPr lang="en-US" noProof="0" dirty="0">
              <a:solidFill>
                <a:srgbClr val="003399"/>
              </a:solidFill>
            </a:endParaRPr>
          </a:p>
          <a:p>
            <a:endParaRPr lang="en-US"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Process</a:t>
            </a:r>
          </a:p>
        </p:txBody>
      </p:sp>
      <p:sp>
        <p:nvSpPr>
          <p:cNvPr id="3" name="Symbol zastępczy zawartości 2"/>
          <p:cNvSpPr>
            <a:spLocks noGrp="1"/>
          </p:cNvSpPr>
          <p:nvPr>
            <p:ph idx="1"/>
          </p:nvPr>
        </p:nvSpPr>
        <p:spPr/>
        <p:txBody>
          <a:bodyPr/>
          <a:lstStyle/>
          <a:p>
            <a:r>
              <a:rPr lang="en-US" b="1" noProof="0" dirty="0">
                <a:solidFill>
                  <a:srgbClr val="003399"/>
                </a:solidFill>
              </a:rPr>
              <a:t>Process</a:t>
            </a:r>
            <a:r>
              <a:rPr lang="en-US" noProof="0" dirty="0">
                <a:solidFill>
                  <a:srgbClr val="003399"/>
                </a:solidFill>
              </a:rPr>
              <a:t>: a collection of related, structured activities or tasks by people or equipment which in a specific sequence produce a service or product (serves a particular business goal) for a particular customer or customers.</a:t>
            </a:r>
          </a:p>
          <a:p>
            <a:r>
              <a:rPr lang="en-US" b="1" noProof="0" dirty="0">
                <a:solidFill>
                  <a:srgbClr val="003399"/>
                </a:solidFill>
              </a:rPr>
              <a:t>Process</a:t>
            </a:r>
            <a:r>
              <a:rPr lang="en-US" noProof="0" dirty="0">
                <a:solidFill>
                  <a:srgbClr val="003399"/>
                </a:solidFill>
              </a:rPr>
              <a:t>: a stream of activities transforming </a:t>
            </a:r>
            <a:r>
              <a:rPr lang="en-US" noProof="0" dirty="0">
                <a:solidFill>
                  <a:srgbClr val="FF0000"/>
                </a:solidFill>
              </a:rPr>
              <a:t>inputs</a:t>
            </a:r>
            <a:r>
              <a:rPr lang="en-US" noProof="0" dirty="0">
                <a:solidFill>
                  <a:srgbClr val="003399"/>
                </a:solidFill>
              </a:rPr>
              <a:t> into </a:t>
            </a:r>
            <a:r>
              <a:rPr lang="en-US" noProof="0" dirty="0">
                <a:solidFill>
                  <a:srgbClr val="FF0000"/>
                </a:solidFill>
              </a:rPr>
              <a:t>outputs</a:t>
            </a:r>
          </a:p>
          <a:p>
            <a:endParaRPr lang="en-US"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spTree>
    <p:extLst>
      <p:ext uri="{BB962C8B-B14F-4D97-AF65-F5344CB8AC3E}">
        <p14:creationId xmlns:p14="http://schemas.microsoft.com/office/powerpoint/2010/main" val="1723630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277813"/>
            <a:ext cx="8229600" cy="774923"/>
          </a:xfrm>
        </p:spPr>
        <p:txBody>
          <a:bodyPr/>
          <a:lstStyle/>
          <a:p>
            <a:r>
              <a:rPr lang="en-US" sz="4000" b="1" noProof="0" dirty="0"/>
              <a:t>Process definitions</a:t>
            </a:r>
          </a:p>
        </p:txBody>
      </p:sp>
      <p:graphicFrame>
        <p:nvGraphicFramePr>
          <p:cNvPr id="6" name="Symbol zastępczy zawartości 5"/>
          <p:cNvGraphicFramePr>
            <a:graphicFrameLocks noGrp="1"/>
          </p:cNvGraphicFramePr>
          <p:nvPr>
            <p:ph idx="1"/>
            <p:extLst>
              <p:ext uri="{D42A27DB-BD31-4B8C-83A1-F6EECF244321}">
                <p14:modId xmlns:p14="http://schemas.microsoft.com/office/powerpoint/2010/main" val="1500730185"/>
              </p:ext>
            </p:extLst>
          </p:nvPr>
        </p:nvGraphicFramePr>
        <p:xfrm>
          <a:off x="539552" y="1052736"/>
          <a:ext cx="8229600" cy="4896544"/>
        </p:xfrm>
        <a:graphic>
          <a:graphicData uri="http://schemas.openxmlformats.org/drawingml/2006/table">
            <a:tbl>
              <a:tblPr firstRow="1" bandRow="1">
                <a:tableStyleId>{21E4AEA4-8DFA-4A89-87EB-49C32662AFE0}</a:tableStyleId>
              </a:tblPr>
              <a:tblGrid>
                <a:gridCol w="1378496">
                  <a:extLst>
                    <a:ext uri="{9D8B030D-6E8A-4147-A177-3AD203B41FA5}">
                      <a16:colId xmlns:a16="http://schemas.microsoft.com/office/drawing/2014/main" val="20000"/>
                    </a:ext>
                  </a:extLst>
                </a:gridCol>
                <a:gridCol w="6851104">
                  <a:extLst>
                    <a:ext uri="{9D8B030D-6E8A-4147-A177-3AD203B41FA5}">
                      <a16:colId xmlns:a16="http://schemas.microsoft.com/office/drawing/2014/main" val="20001"/>
                    </a:ext>
                  </a:extLst>
                </a:gridCol>
              </a:tblGrid>
              <a:tr h="281732">
                <a:tc>
                  <a:txBody>
                    <a:bodyPr/>
                    <a:lstStyle/>
                    <a:p>
                      <a:pPr algn="ctr"/>
                      <a:r>
                        <a:rPr lang="pl-PL" sz="1200" dirty="0"/>
                        <a:t>Author</a:t>
                      </a:r>
                    </a:p>
                  </a:txBody>
                  <a:tcPr/>
                </a:tc>
                <a:tc>
                  <a:txBody>
                    <a:bodyPr/>
                    <a:lstStyle/>
                    <a:p>
                      <a:pPr algn="ctr"/>
                      <a:r>
                        <a:rPr lang="pl-PL" sz="1200" dirty="0"/>
                        <a:t>Definition</a:t>
                      </a:r>
                    </a:p>
                  </a:txBody>
                  <a:tcPr/>
                </a:tc>
                <a:extLst>
                  <a:ext uri="{0D108BD9-81ED-4DB2-BD59-A6C34878D82A}">
                    <a16:rowId xmlns:a16="http://schemas.microsoft.com/office/drawing/2014/main" val="10000"/>
                  </a:ext>
                </a:extLst>
              </a:tr>
              <a:tr h="569999">
                <a:tc>
                  <a:txBody>
                    <a:bodyPr/>
                    <a:lstStyle/>
                    <a:p>
                      <a:r>
                        <a:rPr lang="pl-PL" sz="1200" dirty="0"/>
                        <a:t>M. Hammer, </a:t>
                      </a:r>
                    </a:p>
                    <a:p>
                      <a:r>
                        <a:rPr lang="pl-PL" sz="1200" dirty="0"/>
                        <a:t>J. </a:t>
                      </a:r>
                      <a:r>
                        <a:rPr lang="pl-PL" sz="1200" dirty="0" err="1"/>
                        <a:t>Champy</a:t>
                      </a:r>
                      <a:endParaRPr lang="pl-PL" sz="1200" dirty="0"/>
                    </a:p>
                  </a:txBody>
                  <a:tcPr/>
                </a:tc>
                <a:tc>
                  <a:txBody>
                    <a:bodyPr/>
                    <a:lstStyle/>
                    <a:p>
                      <a:r>
                        <a:rPr lang="pl-PL" sz="1200" dirty="0" err="1"/>
                        <a:t>Process</a:t>
                      </a:r>
                      <a:r>
                        <a:rPr lang="pl-PL" sz="1200" dirty="0"/>
                        <a:t> – </a:t>
                      </a:r>
                      <a:r>
                        <a:rPr lang="pl-PL" sz="1200" dirty="0" err="1"/>
                        <a:t>an</a:t>
                      </a:r>
                      <a:r>
                        <a:rPr lang="pl-PL" sz="1200" dirty="0"/>
                        <a:t> </a:t>
                      </a:r>
                      <a:r>
                        <a:rPr lang="pl-PL" sz="1200" dirty="0" err="1"/>
                        <a:t>bundle</a:t>
                      </a:r>
                      <a:r>
                        <a:rPr lang="pl-PL" sz="1200" dirty="0"/>
                        <a:t> of </a:t>
                      </a:r>
                      <a:r>
                        <a:rPr lang="pl-PL" sz="1200" dirty="0" err="1"/>
                        <a:t>activities</a:t>
                      </a:r>
                      <a:r>
                        <a:rPr lang="pl-PL" sz="1200" dirty="0"/>
                        <a:t> </a:t>
                      </a:r>
                      <a:r>
                        <a:rPr lang="pl-PL" sz="1200" dirty="0" err="1"/>
                        <a:t>focused</a:t>
                      </a:r>
                      <a:r>
                        <a:rPr lang="pl-PL" sz="1200" baseline="0" dirty="0"/>
                        <a:t> </a:t>
                      </a:r>
                      <a:r>
                        <a:rPr lang="pl-PL" sz="1200" dirty="0"/>
                        <a:t>on one</a:t>
                      </a:r>
                      <a:r>
                        <a:rPr lang="pl-PL" sz="1200" baseline="0" dirty="0"/>
                        <a:t> </a:t>
                      </a:r>
                      <a:r>
                        <a:rPr lang="pl-PL" sz="1200" dirty="0" err="1"/>
                        <a:t>or</a:t>
                      </a:r>
                      <a:r>
                        <a:rPr lang="pl-PL" sz="1200" dirty="0"/>
                        <a:t> </a:t>
                      </a:r>
                      <a:r>
                        <a:rPr lang="pl-PL" sz="1200" dirty="0" err="1"/>
                        <a:t>several</a:t>
                      </a:r>
                      <a:r>
                        <a:rPr lang="pl-PL" sz="1200" dirty="0"/>
                        <a:t> </a:t>
                      </a:r>
                      <a:r>
                        <a:rPr lang="pl-PL" sz="1200" dirty="0" err="1"/>
                        <a:t>inputs</a:t>
                      </a:r>
                      <a:r>
                        <a:rPr lang="pl-PL" sz="1200" dirty="0"/>
                        <a:t>, as a </a:t>
                      </a:r>
                      <a:r>
                        <a:rPr lang="pl-PL" sz="1200" dirty="0" err="1"/>
                        <a:t>result</a:t>
                      </a:r>
                      <a:r>
                        <a:rPr lang="pl-PL" sz="1200" dirty="0"/>
                        <a:t> of </a:t>
                      </a:r>
                      <a:r>
                        <a:rPr lang="pl-PL" sz="1200" dirty="0" err="1"/>
                        <a:t>which</a:t>
                      </a:r>
                      <a:r>
                        <a:rPr lang="pl-PL" sz="1200" dirty="0"/>
                        <a:t> the </a:t>
                      </a:r>
                      <a:r>
                        <a:rPr lang="pl-PL" sz="1200" dirty="0" err="1"/>
                        <a:t>customer</a:t>
                      </a:r>
                      <a:r>
                        <a:rPr lang="pl-PL" sz="1200" dirty="0"/>
                        <a:t> </a:t>
                      </a:r>
                      <a:r>
                        <a:rPr lang="pl-PL" sz="1200" dirty="0" err="1"/>
                        <a:t>receives</a:t>
                      </a:r>
                      <a:r>
                        <a:rPr lang="pl-PL" sz="1200" baseline="0" dirty="0"/>
                        <a:t> </a:t>
                      </a:r>
                      <a:r>
                        <a:rPr lang="pl-PL" sz="1200" dirty="0"/>
                        <a:t>a </a:t>
                      </a:r>
                      <a:r>
                        <a:rPr lang="pl-PL" sz="1200" dirty="0" err="1"/>
                        <a:t>product</a:t>
                      </a:r>
                      <a:r>
                        <a:rPr lang="pl-PL" sz="1200" dirty="0"/>
                        <a:t> of </a:t>
                      </a:r>
                      <a:r>
                        <a:rPr lang="pl-PL" sz="1200" dirty="0" err="1"/>
                        <a:t>desired</a:t>
                      </a:r>
                      <a:r>
                        <a:rPr lang="pl-PL" sz="1200" dirty="0"/>
                        <a:t> </a:t>
                      </a:r>
                      <a:r>
                        <a:rPr lang="pl-PL" sz="1200" dirty="0" err="1"/>
                        <a:t>value</a:t>
                      </a:r>
                      <a:r>
                        <a:rPr lang="pl-PL" sz="1200" dirty="0"/>
                        <a:t>.</a:t>
                      </a:r>
                    </a:p>
                  </a:txBody>
                  <a:tcPr/>
                </a:tc>
                <a:extLst>
                  <a:ext uri="{0D108BD9-81ED-4DB2-BD59-A6C34878D82A}">
                    <a16:rowId xmlns:a16="http://schemas.microsoft.com/office/drawing/2014/main" val="10001"/>
                  </a:ext>
                </a:extLst>
              </a:tr>
              <a:tr h="569999">
                <a:tc>
                  <a:txBody>
                    <a:bodyPr/>
                    <a:lstStyle/>
                    <a:p>
                      <a:r>
                        <a:rPr lang="pl-PL" sz="1200" dirty="0"/>
                        <a:t>M. </a:t>
                      </a:r>
                      <a:r>
                        <a:rPr lang="pl-PL" sz="1200" dirty="0" err="1"/>
                        <a:t>Manganelli</a:t>
                      </a:r>
                      <a:r>
                        <a:rPr lang="pl-PL" sz="1200" dirty="0"/>
                        <a:t>, M.M. Klein</a:t>
                      </a:r>
                    </a:p>
                  </a:txBody>
                  <a:tcPr/>
                </a:tc>
                <a:tc>
                  <a:txBody>
                    <a:bodyPr/>
                    <a:lstStyle/>
                    <a:p>
                      <a:r>
                        <a:rPr lang="pl-PL" sz="1200" dirty="0" err="1"/>
                        <a:t>Process</a:t>
                      </a:r>
                      <a:r>
                        <a:rPr lang="pl-PL" sz="1200" dirty="0"/>
                        <a:t> – a </a:t>
                      </a:r>
                      <a:r>
                        <a:rPr lang="pl-PL" sz="1200" dirty="0" err="1"/>
                        <a:t>series</a:t>
                      </a:r>
                      <a:r>
                        <a:rPr lang="pl-PL" sz="1200" dirty="0"/>
                        <a:t> of </a:t>
                      </a:r>
                      <a:r>
                        <a:rPr lang="pl-PL" sz="1200" dirty="0" err="1"/>
                        <a:t>interrelated</a:t>
                      </a:r>
                      <a:r>
                        <a:rPr lang="pl-PL" sz="1200" dirty="0"/>
                        <a:t> </a:t>
                      </a:r>
                      <a:r>
                        <a:rPr lang="pl-PL" sz="1200" dirty="0" err="1"/>
                        <a:t>activities</a:t>
                      </a:r>
                      <a:r>
                        <a:rPr lang="pl-PL" sz="1200" dirty="0"/>
                        <a:t> </a:t>
                      </a:r>
                      <a:r>
                        <a:rPr lang="pl-PL" sz="1200" dirty="0" err="1"/>
                        <a:t>that</a:t>
                      </a:r>
                      <a:r>
                        <a:rPr lang="pl-PL" sz="1200" dirty="0"/>
                        <a:t> </a:t>
                      </a:r>
                      <a:r>
                        <a:rPr lang="pl-PL" sz="1200" dirty="0" err="1"/>
                        <a:t>transform</a:t>
                      </a:r>
                      <a:r>
                        <a:rPr lang="pl-PL" sz="1200" dirty="0"/>
                        <a:t> </a:t>
                      </a:r>
                      <a:r>
                        <a:rPr lang="pl-PL" sz="1200" dirty="0" err="1"/>
                        <a:t>inputs</a:t>
                      </a:r>
                      <a:r>
                        <a:rPr lang="pl-PL" sz="1200" dirty="0"/>
                        <a:t> </a:t>
                      </a:r>
                      <a:r>
                        <a:rPr lang="pl-PL" sz="1200" dirty="0" err="1"/>
                        <a:t>into</a:t>
                      </a:r>
                      <a:r>
                        <a:rPr lang="pl-PL" sz="1200" dirty="0"/>
                        <a:t> a </a:t>
                      </a:r>
                      <a:r>
                        <a:rPr lang="pl-PL" sz="1200" dirty="0" err="1"/>
                        <a:t>process</a:t>
                      </a:r>
                      <a:r>
                        <a:rPr lang="pl-PL" sz="1200" baseline="0" dirty="0"/>
                        <a:t> </a:t>
                      </a:r>
                      <a:r>
                        <a:rPr lang="pl-PL" sz="1200" dirty="0" err="1"/>
                        <a:t>product</a:t>
                      </a:r>
                      <a:endParaRPr lang="pl-PL" sz="1200" dirty="0"/>
                    </a:p>
                  </a:txBody>
                  <a:tcPr/>
                </a:tc>
                <a:extLst>
                  <a:ext uri="{0D108BD9-81ED-4DB2-BD59-A6C34878D82A}">
                    <a16:rowId xmlns:a16="http://schemas.microsoft.com/office/drawing/2014/main" val="10002"/>
                  </a:ext>
                </a:extLst>
              </a:tr>
              <a:tr h="569999">
                <a:tc>
                  <a:txBody>
                    <a:bodyPr/>
                    <a:lstStyle/>
                    <a:p>
                      <a:r>
                        <a:rPr lang="pl-PL" sz="1200" dirty="0"/>
                        <a:t>J. </a:t>
                      </a:r>
                      <a:r>
                        <a:rPr lang="pl-PL" sz="1200" dirty="0" err="1"/>
                        <a:t>Brilman</a:t>
                      </a:r>
                      <a:r>
                        <a:rPr lang="pl-PL" sz="1200" dirty="0"/>
                        <a:t> </a:t>
                      </a:r>
                    </a:p>
                  </a:txBody>
                  <a:tcPr/>
                </a:tc>
                <a:tc>
                  <a:txBody>
                    <a:bodyPr/>
                    <a:lstStyle/>
                    <a:p>
                      <a:r>
                        <a:rPr lang="pl-PL" sz="1200" dirty="0" err="1"/>
                        <a:t>Process</a:t>
                      </a:r>
                      <a:r>
                        <a:rPr lang="pl-PL" sz="1200" dirty="0"/>
                        <a:t> – a </a:t>
                      </a:r>
                      <a:r>
                        <a:rPr lang="pl-PL" sz="1200" dirty="0" err="1"/>
                        <a:t>stream</a:t>
                      </a:r>
                      <a:r>
                        <a:rPr lang="pl-PL" sz="1200" dirty="0"/>
                        <a:t> of </a:t>
                      </a:r>
                      <a:r>
                        <a:rPr lang="pl-PL" sz="1200" dirty="0" err="1"/>
                        <a:t>activities</a:t>
                      </a:r>
                      <a:r>
                        <a:rPr lang="pl-PL" sz="1200" dirty="0"/>
                        <a:t> </a:t>
                      </a:r>
                      <a:r>
                        <a:rPr lang="pl-PL" sz="1200" dirty="0" err="1"/>
                        <a:t>that</a:t>
                      </a:r>
                      <a:r>
                        <a:rPr lang="pl-PL" sz="1200" dirty="0"/>
                        <a:t> </a:t>
                      </a:r>
                      <a:r>
                        <a:rPr lang="pl-PL" sz="1200" dirty="0" err="1"/>
                        <a:t>transform</a:t>
                      </a:r>
                      <a:r>
                        <a:rPr lang="pl-PL" sz="1200" dirty="0"/>
                        <a:t> </a:t>
                      </a:r>
                      <a:r>
                        <a:rPr lang="pl-PL" sz="1200" dirty="0" err="1"/>
                        <a:t>inputs</a:t>
                      </a:r>
                      <a:r>
                        <a:rPr lang="pl-PL" sz="1200" dirty="0"/>
                        <a:t> (</a:t>
                      </a:r>
                      <a:r>
                        <a:rPr lang="pl-PL" sz="1200" dirty="0" err="1"/>
                        <a:t>raw</a:t>
                      </a:r>
                      <a:r>
                        <a:rPr lang="pl-PL" sz="1200" dirty="0"/>
                        <a:t> materials </a:t>
                      </a:r>
                      <a:r>
                        <a:rPr lang="pl-PL" sz="1200" dirty="0" err="1"/>
                        <a:t>or</a:t>
                      </a:r>
                      <a:r>
                        <a:rPr lang="pl-PL" sz="1200" dirty="0"/>
                        <a:t> </a:t>
                      </a:r>
                      <a:r>
                        <a:rPr lang="pl-PL" sz="1200" dirty="0" err="1"/>
                        <a:t>information</a:t>
                      </a:r>
                      <a:r>
                        <a:rPr lang="pl-PL" sz="1200" dirty="0"/>
                        <a:t>) </a:t>
                      </a:r>
                      <a:r>
                        <a:rPr lang="pl-PL" sz="1200" dirty="0" err="1"/>
                        <a:t>provided</a:t>
                      </a:r>
                      <a:r>
                        <a:rPr lang="pl-PL" sz="1200" dirty="0"/>
                        <a:t> by </a:t>
                      </a:r>
                      <a:r>
                        <a:rPr lang="pl-PL" sz="1200" dirty="0" err="1"/>
                        <a:t>suppliers</a:t>
                      </a:r>
                      <a:r>
                        <a:rPr lang="pl-PL" sz="1200" dirty="0"/>
                        <a:t> </a:t>
                      </a:r>
                      <a:r>
                        <a:rPr lang="pl-PL" sz="1200" dirty="0" err="1"/>
                        <a:t>into</a:t>
                      </a:r>
                      <a:r>
                        <a:rPr lang="pl-PL" sz="1200" dirty="0"/>
                        <a:t> </a:t>
                      </a:r>
                      <a:r>
                        <a:rPr lang="pl-PL" sz="1200" dirty="0" err="1"/>
                        <a:t>customer</a:t>
                      </a:r>
                      <a:r>
                        <a:rPr lang="pl-PL" sz="1200" dirty="0"/>
                        <a:t> </a:t>
                      </a:r>
                      <a:r>
                        <a:rPr lang="pl-PL" sz="1200" dirty="0" err="1"/>
                        <a:t>production</a:t>
                      </a:r>
                      <a:r>
                        <a:rPr lang="pl-PL" sz="1200" dirty="0"/>
                        <a:t> </a:t>
                      </a:r>
                      <a:r>
                        <a:rPr lang="pl-PL" sz="1200" dirty="0" err="1"/>
                        <a:t>that</a:t>
                      </a:r>
                      <a:r>
                        <a:rPr lang="pl-PL" sz="1200" dirty="0"/>
                        <a:t> </a:t>
                      </a:r>
                      <a:r>
                        <a:rPr lang="pl-PL" sz="1200" dirty="0" err="1"/>
                        <a:t>includes</a:t>
                      </a:r>
                      <a:r>
                        <a:rPr lang="pl-PL" sz="1200" dirty="0"/>
                        <a:t> </a:t>
                      </a:r>
                      <a:r>
                        <a:rPr lang="pl-PL" sz="1200" dirty="0" err="1"/>
                        <a:t>added</a:t>
                      </a:r>
                      <a:r>
                        <a:rPr lang="pl-PL" sz="1200" dirty="0"/>
                        <a:t> </a:t>
                      </a:r>
                      <a:r>
                        <a:rPr lang="pl-PL" sz="1200" dirty="0" err="1"/>
                        <a:t>value</a:t>
                      </a:r>
                      <a:r>
                        <a:rPr lang="pl-PL" sz="1200" dirty="0"/>
                        <a:t>.</a:t>
                      </a:r>
                    </a:p>
                  </a:txBody>
                  <a:tcPr/>
                </a:tc>
                <a:extLst>
                  <a:ext uri="{0D108BD9-81ED-4DB2-BD59-A6C34878D82A}">
                    <a16:rowId xmlns:a16="http://schemas.microsoft.com/office/drawing/2014/main" val="10003"/>
                  </a:ext>
                </a:extLst>
              </a:tr>
              <a:tr h="741000">
                <a:tc>
                  <a:txBody>
                    <a:bodyPr/>
                    <a:lstStyle/>
                    <a:p>
                      <a:r>
                        <a:rPr lang="pl-PL" sz="1200" dirty="0" err="1"/>
                        <a:t>A.G.Rummler</a:t>
                      </a:r>
                      <a:r>
                        <a:rPr lang="pl-PL" sz="1200" dirty="0"/>
                        <a:t>, A.P. </a:t>
                      </a:r>
                      <a:r>
                        <a:rPr lang="pl-PL" sz="1200" dirty="0" err="1"/>
                        <a:t>Brache</a:t>
                      </a:r>
                      <a:endParaRPr lang="pl-PL" sz="1200" dirty="0"/>
                    </a:p>
                  </a:txBody>
                  <a:tcPr/>
                </a:tc>
                <a:tc>
                  <a:txBody>
                    <a:bodyPr/>
                    <a:lstStyle/>
                    <a:p>
                      <a:r>
                        <a:rPr lang="pl-PL" sz="1200" dirty="0" err="1"/>
                        <a:t>Process</a:t>
                      </a:r>
                      <a:r>
                        <a:rPr lang="pl-PL" sz="1200" dirty="0"/>
                        <a:t> – a </a:t>
                      </a:r>
                      <a:r>
                        <a:rPr lang="pl-PL" sz="1200" dirty="0" err="1"/>
                        <a:t>value</a:t>
                      </a:r>
                      <a:r>
                        <a:rPr lang="pl-PL" sz="1200" dirty="0"/>
                        <a:t> </a:t>
                      </a:r>
                      <a:r>
                        <a:rPr lang="pl-PL" sz="1200" dirty="0" err="1"/>
                        <a:t>chain</a:t>
                      </a:r>
                      <a:r>
                        <a:rPr lang="pl-PL" sz="1200" dirty="0"/>
                        <a:t>. Through </a:t>
                      </a:r>
                      <a:r>
                        <a:rPr lang="pl-PL" sz="1200" dirty="0" err="1"/>
                        <a:t>contribution</a:t>
                      </a:r>
                      <a:r>
                        <a:rPr lang="pl-PL" sz="1200" dirty="0"/>
                        <a:t> in </a:t>
                      </a:r>
                      <a:r>
                        <a:rPr lang="pl-PL" sz="1200" dirty="0" err="1"/>
                        <a:t>creation</a:t>
                      </a:r>
                      <a:r>
                        <a:rPr lang="pl-PL" sz="1200" dirty="0"/>
                        <a:t> </a:t>
                      </a:r>
                      <a:r>
                        <a:rPr lang="pl-PL" sz="1200" dirty="0" err="1"/>
                        <a:t>or</a:t>
                      </a:r>
                      <a:r>
                        <a:rPr lang="pl-PL" sz="1200" dirty="0"/>
                        <a:t> </a:t>
                      </a:r>
                      <a:r>
                        <a:rPr lang="pl-PL" sz="1200" dirty="0" err="1"/>
                        <a:t>deliviery</a:t>
                      </a:r>
                      <a:r>
                        <a:rPr lang="pl-PL" sz="1200" dirty="0"/>
                        <a:t> of a </a:t>
                      </a:r>
                      <a:r>
                        <a:rPr lang="pl-PL" sz="1200" dirty="0" err="1"/>
                        <a:t>product</a:t>
                      </a:r>
                      <a:r>
                        <a:rPr lang="pl-PL" sz="1200" dirty="0"/>
                        <a:t> </a:t>
                      </a:r>
                      <a:r>
                        <a:rPr lang="pl-PL" sz="1200" dirty="0" err="1"/>
                        <a:t>or</a:t>
                      </a:r>
                      <a:r>
                        <a:rPr lang="pl-PL" sz="1200" dirty="0"/>
                        <a:t> service, </a:t>
                      </a:r>
                      <a:r>
                        <a:rPr lang="pl-PL" sz="1200" dirty="0" err="1"/>
                        <a:t>each</a:t>
                      </a:r>
                      <a:r>
                        <a:rPr lang="pl-PL" sz="1200" dirty="0"/>
                        <a:t> </a:t>
                      </a:r>
                      <a:r>
                        <a:rPr lang="pl-PL" sz="1200" dirty="0" err="1"/>
                        <a:t>subsequent</a:t>
                      </a:r>
                      <a:r>
                        <a:rPr lang="pl-PL" sz="1200" dirty="0"/>
                        <a:t> </a:t>
                      </a:r>
                      <a:r>
                        <a:rPr lang="pl-PL" sz="1200" dirty="0" err="1"/>
                        <a:t>activity</a:t>
                      </a:r>
                      <a:r>
                        <a:rPr lang="pl-PL" sz="1200" dirty="0"/>
                        <a:t> in the </a:t>
                      </a:r>
                      <a:r>
                        <a:rPr lang="pl-PL" sz="1200" dirty="0" err="1"/>
                        <a:t>process</a:t>
                      </a:r>
                      <a:r>
                        <a:rPr lang="pl-PL" sz="1200" dirty="0"/>
                        <a:t> </a:t>
                      </a:r>
                      <a:r>
                        <a:rPr lang="pl-PL" sz="1200" dirty="0" err="1"/>
                        <a:t>should</a:t>
                      </a:r>
                      <a:r>
                        <a:rPr lang="pl-PL" sz="1200" dirty="0"/>
                        <a:t> </a:t>
                      </a:r>
                      <a:r>
                        <a:rPr lang="pl-PL" sz="1200" dirty="0" err="1"/>
                        <a:t>add</a:t>
                      </a:r>
                      <a:r>
                        <a:rPr lang="pl-PL" sz="1200" dirty="0"/>
                        <a:t> </a:t>
                      </a:r>
                      <a:r>
                        <a:rPr lang="pl-PL" sz="1200" dirty="0" err="1"/>
                        <a:t>value</a:t>
                      </a:r>
                      <a:r>
                        <a:rPr lang="pl-PL" sz="1200" dirty="0"/>
                        <a:t> to the </a:t>
                      </a:r>
                      <a:r>
                        <a:rPr lang="pl-PL" sz="1200" dirty="0" err="1"/>
                        <a:t>effect</a:t>
                      </a:r>
                      <a:r>
                        <a:rPr lang="pl-PL" sz="1200" dirty="0"/>
                        <a:t> of the </a:t>
                      </a:r>
                      <a:r>
                        <a:rPr lang="pl-PL" sz="1200" dirty="0" err="1"/>
                        <a:t>previous</a:t>
                      </a:r>
                      <a:r>
                        <a:rPr lang="pl-PL" sz="1200" dirty="0"/>
                        <a:t> </a:t>
                      </a:r>
                      <a:r>
                        <a:rPr lang="pl-PL" sz="1200" dirty="0" err="1"/>
                        <a:t>activity</a:t>
                      </a:r>
                      <a:r>
                        <a:rPr lang="pl-PL" sz="1200" dirty="0"/>
                        <a:t>. </a:t>
                      </a:r>
                    </a:p>
                  </a:txBody>
                  <a:tcPr/>
                </a:tc>
                <a:extLst>
                  <a:ext uri="{0D108BD9-81ED-4DB2-BD59-A6C34878D82A}">
                    <a16:rowId xmlns:a16="http://schemas.microsoft.com/office/drawing/2014/main" val="10004"/>
                  </a:ext>
                </a:extLst>
              </a:tr>
              <a:tr h="718485">
                <a:tc>
                  <a:txBody>
                    <a:bodyPr/>
                    <a:lstStyle/>
                    <a:p>
                      <a:r>
                        <a:rPr lang="pl-PL" sz="1200" dirty="0"/>
                        <a:t>M. Trocki </a:t>
                      </a:r>
                    </a:p>
                  </a:txBody>
                  <a:tcPr/>
                </a:tc>
                <a:tc>
                  <a:txBody>
                    <a:bodyPr/>
                    <a:lstStyle/>
                    <a:p>
                      <a:r>
                        <a:rPr lang="pl-PL" sz="1200" dirty="0" err="1"/>
                        <a:t>Processes</a:t>
                      </a:r>
                      <a:r>
                        <a:rPr lang="pl-PL" sz="1200" dirty="0"/>
                        <a:t> – </a:t>
                      </a:r>
                      <a:r>
                        <a:rPr lang="pl-PL" sz="1200" dirty="0" err="1"/>
                        <a:t>groups</a:t>
                      </a:r>
                      <a:r>
                        <a:rPr lang="pl-PL" sz="1200" dirty="0"/>
                        <a:t> of </a:t>
                      </a:r>
                      <a:r>
                        <a:rPr lang="pl-PL" sz="1200" dirty="0" err="1"/>
                        <a:t>activities</a:t>
                      </a:r>
                      <a:r>
                        <a:rPr lang="pl-PL" sz="1200" dirty="0"/>
                        <a:t> in </a:t>
                      </a:r>
                      <a:r>
                        <a:rPr lang="pl-PL" sz="1200" dirty="0" err="1"/>
                        <a:t>cause-effect</a:t>
                      </a:r>
                      <a:r>
                        <a:rPr lang="pl-PL" sz="1200" dirty="0"/>
                        <a:t> </a:t>
                      </a:r>
                      <a:r>
                        <a:rPr lang="pl-PL" sz="1200" dirty="0" err="1"/>
                        <a:t>relationships</a:t>
                      </a:r>
                      <a:r>
                        <a:rPr lang="pl-PL" sz="1200" dirty="0"/>
                        <a:t>, </a:t>
                      </a:r>
                      <a:r>
                        <a:rPr lang="pl-PL" sz="1200" dirty="0" err="1"/>
                        <a:t>that</a:t>
                      </a:r>
                      <a:r>
                        <a:rPr lang="pl-PL" sz="1200" dirty="0"/>
                        <a:t> </a:t>
                      </a:r>
                      <a:r>
                        <a:rPr lang="pl-PL" sz="1200" dirty="0" err="1"/>
                        <a:t>are</a:t>
                      </a:r>
                      <a:r>
                        <a:rPr lang="pl-PL" sz="1200" dirty="0"/>
                        <a:t> </a:t>
                      </a:r>
                      <a:r>
                        <a:rPr lang="pl-PL" sz="1200" dirty="0" err="1"/>
                        <a:t>carried</a:t>
                      </a:r>
                      <a:r>
                        <a:rPr lang="pl-PL" sz="1200" dirty="0"/>
                        <a:t> out by </a:t>
                      </a:r>
                      <a:r>
                        <a:rPr lang="pl-PL" sz="1200" dirty="0" err="1"/>
                        <a:t>teams</a:t>
                      </a:r>
                      <a:r>
                        <a:rPr lang="pl-PL" sz="1200" dirty="0"/>
                        <a:t> of </a:t>
                      </a:r>
                      <a:r>
                        <a:rPr lang="pl-PL" sz="1200" dirty="0" err="1"/>
                        <a:t>contractors</a:t>
                      </a:r>
                      <a:r>
                        <a:rPr lang="pl-PL" sz="1200" dirty="0"/>
                        <a:t>, to </a:t>
                      </a:r>
                      <a:r>
                        <a:rPr lang="pl-PL" sz="1200" dirty="0" err="1"/>
                        <a:t>achieve</a:t>
                      </a:r>
                      <a:r>
                        <a:rPr lang="pl-PL" sz="1200" dirty="0"/>
                        <a:t> </a:t>
                      </a:r>
                      <a:r>
                        <a:rPr lang="pl-PL" sz="1200" dirty="0" err="1"/>
                        <a:t>an</a:t>
                      </a:r>
                      <a:r>
                        <a:rPr lang="pl-PL" sz="1200" dirty="0"/>
                        <a:t> </a:t>
                      </a:r>
                      <a:r>
                        <a:rPr lang="pl-PL" sz="1200" dirty="0" err="1"/>
                        <a:t>intended</a:t>
                      </a:r>
                      <a:r>
                        <a:rPr lang="pl-PL" sz="1200" dirty="0"/>
                        <a:t> </a:t>
                      </a:r>
                      <a:r>
                        <a:rPr lang="pl-PL" sz="1200" dirty="0" err="1"/>
                        <a:t>purpose</a:t>
                      </a:r>
                      <a:r>
                        <a:rPr lang="pl-PL" sz="1200" dirty="0"/>
                        <a:t>.</a:t>
                      </a:r>
                    </a:p>
                  </a:txBody>
                  <a:tcPr/>
                </a:tc>
                <a:extLst>
                  <a:ext uri="{0D108BD9-81ED-4DB2-BD59-A6C34878D82A}">
                    <a16:rowId xmlns:a16="http://schemas.microsoft.com/office/drawing/2014/main" val="10005"/>
                  </a:ext>
                </a:extLst>
              </a:tr>
              <a:tr h="704330">
                <a:tc>
                  <a:txBody>
                    <a:bodyPr/>
                    <a:lstStyle/>
                    <a:p>
                      <a:r>
                        <a:rPr lang="pl-PL" sz="1200" dirty="0"/>
                        <a:t>K. </a:t>
                      </a:r>
                      <a:r>
                        <a:rPr lang="pl-PL" sz="1200" dirty="0" err="1"/>
                        <a:t>Perechuda</a:t>
                      </a:r>
                      <a:r>
                        <a:rPr lang="pl-PL" sz="1200" dirty="0"/>
                        <a:t> </a:t>
                      </a:r>
                    </a:p>
                  </a:txBody>
                  <a:tcPr/>
                </a:tc>
                <a:tc>
                  <a:txBody>
                    <a:bodyPr/>
                    <a:lstStyle/>
                    <a:p>
                      <a:r>
                        <a:rPr lang="pl-PL" sz="1200" dirty="0" err="1"/>
                        <a:t>Process</a:t>
                      </a:r>
                      <a:r>
                        <a:rPr lang="pl-PL" sz="1200" dirty="0"/>
                        <a:t> – a set of </a:t>
                      </a:r>
                      <a:r>
                        <a:rPr lang="pl-PL" sz="1200" dirty="0" err="1"/>
                        <a:t>activities</a:t>
                      </a:r>
                      <a:r>
                        <a:rPr lang="pl-PL" sz="1200" dirty="0"/>
                        <a:t> </a:t>
                      </a:r>
                      <a:r>
                        <a:rPr lang="pl-PL" sz="1200" dirty="0" err="1"/>
                        <a:t>that</a:t>
                      </a:r>
                      <a:r>
                        <a:rPr lang="pl-PL" sz="1200" dirty="0"/>
                        <a:t> </a:t>
                      </a:r>
                      <a:r>
                        <a:rPr lang="pl-PL" sz="1200" dirty="0" err="1"/>
                        <a:t>take</a:t>
                      </a:r>
                      <a:r>
                        <a:rPr lang="pl-PL" sz="1200" dirty="0"/>
                        <a:t> place </a:t>
                      </a:r>
                      <a:r>
                        <a:rPr lang="pl-PL" sz="1200" dirty="0" err="1"/>
                        <a:t>simultaneously</a:t>
                      </a:r>
                      <a:r>
                        <a:rPr lang="pl-PL" sz="1200" dirty="0"/>
                        <a:t>, </a:t>
                      </a:r>
                      <a:r>
                        <a:rPr lang="pl-PL" sz="1200" dirty="0" err="1"/>
                        <a:t>conditionally</a:t>
                      </a:r>
                      <a:r>
                        <a:rPr lang="pl-PL" sz="1200" dirty="0"/>
                        <a:t> </a:t>
                      </a:r>
                      <a:r>
                        <a:rPr lang="pl-PL" sz="1200" dirty="0" err="1"/>
                        <a:t>or</a:t>
                      </a:r>
                      <a:r>
                        <a:rPr lang="pl-PL" sz="1200" dirty="0"/>
                        <a:t> </a:t>
                      </a:r>
                      <a:r>
                        <a:rPr lang="pl-PL" sz="1200" dirty="0" err="1"/>
                        <a:t>sequentially</a:t>
                      </a:r>
                      <a:r>
                        <a:rPr lang="pl-PL" sz="1200" dirty="0"/>
                        <a:t>, </a:t>
                      </a:r>
                      <a:r>
                        <a:rPr lang="pl-PL" sz="1200" dirty="0" err="1"/>
                        <a:t>leading</a:t>
                      </a:r>
                      <a:r>
                        <a:rPr lang="pl-PL" sz="1200" dirty="0"/>
                        <a:t> to </a:t>
                      </a:r>
                      <a:r>
                        <a:rPr lang="pl-PL" sz="1200" dirty="0" err="1"/>
                        <a:t>changes</a:t>
                      </a:r>
                      <a:r>
                        <a:rPr lang="pl-PL" sz="1200" dirty="0"/>
                        <a:t> in the </a:t>
                      </a:r>
                      <a:r>
                        <a:rPr lang="pl-PL" sz="1200" dirty="0" err="1"/>
                        <a:t>company’s</a:t>
                      </a:r>
                      <a:r>
                        <a:rPr lang="pl-PL" sz="1200" dirty="0"/>
                        <a:t> </a:t>
                      </a:r>
                      <a:r>
                        <a:rPr lang="pl-PL" sz="1200" dirty="0" err="1"/>
                        <a:t>input</a:t>
                      </a:r>
                      <a:r>
                        <a:rPr lang="pl-PL" sz="1200" dirty="0"/>
                        <a:t> </a:t>
                      </a:r>
                      <a:r>
                        <a:rPr lang="pl-PL" sz="1200" dirty="0" err="1"/>
                        <a:t>resources</a:t>
                      </a:r>
                      <a:r>
                        <a:rPr lang="pl-PL" sz="1200" dirty="0"/>
                        <a:t> </a:t>
                      </a:r>
                      <a:r>
                        <a:rPr lang="pl-PL" sz="1200" dirty="0" err="1"/>
                        <a:t>into</a:t>
                      </a:r>
                      <a:r>
                        <a:rPr lang="pl-PL" sz="1200" dirty="0"/>
                        <a:t> </a:t>
                      </a:r>
                      <a:r>
                        <a:rPr lang="pl-PL" sz="1200" dirty="0" err="1"/>
                        <a:t>final</a:t>
                      </a:r>
                      <a:r>
                        <a:rPr lang="pl-PL" sz="1200" dirty="0"/>
                        <a:t> </a:t>
                      </a:r>
                      <a:r>
                        <a:rPr lang="pl-PL" sz="1200" dirty="0" err="1"/>
                        <a:t>effects</a:t>
                      </a:r>
                      <a:r>
                        <a:rPr lang="pl-PL" sz="1200" dirty="0"/>
                        <a:t> in the form of a </a:t>
                      </a:r>
                      <a:r>
                        <a:rPr lang="pl-PL" sz="1200" dirty="0" err="1"/>
                        <a:t>ready</a:t>
                      </a:r>
                      <a:r>
                        <a:rPr lang="pl-PL" sz="1200" dirty="0"/>
                        <a:t> </a:t>
                      </a:r>
                      <a:r>
                        <a:rPr lang="pl-PL" sz="1200" dirty="0" err="1"/>
                        <a:t>goods</a:t>
                      </a:r>
                      <a:r>
                        <a:rPr lang="pl-PL" sz="1200" dirty="0"/>
                        <a:t> </a:t>
                      </a:r>
                      <a:r>
                        <a:rPr lang="pl-PL" sz="1200" dirty="0" err="1"/>
                        <a:t>or</a:t>
                      </a:r>
                      <a:r>
                        <a:rPr lang="pl-PL" sz="1200" dirty="0"/>
                        <a:t> service.</a:t>
                      </a:r>
                    </a:p>
                  </a:txBody>
                  <a:tcPr/>
                </a:tc>
                <a:extLst>
                  <a:ext uri="{0D108BD9-81ED-4DB2-BD59-A6C34878D82A}">
                    <a16:rowId xmlns:a16="http://schemas.microsoft.com/office/drawing/2014/main" val="10006"/>
                  </a:ext>
                </a:extLst>
              </a:tr>
              <a:tr h="741000">
                <a:tc>
                  <a:txBody>
                    <a:bodyPr/>
                    <a:lstStyle/>
                    <a:p>
                      <a:r>
                        <a:rPr lang="pl-PL" sz="1200" dirty="0"/>
                        <a:t>K. Lisiecka</a:t>
                      </a:r>
                    </a:p>
                  </a:txBody>
                  <a:tcPr/>
                </a:tc>
                <a:tc>
                  <a:txBody>
                    <a:bodyPr/>
                    <a:lstStyle/>
                    <a:p>
                      <a:r>
                        <a:rPr lang="pl-PL" sz="1200" dirty="0" err="1"/>
                        <a:t>Process</a:t>
                      </a:r>
                      <a:r>
                        <a:rPr lang="pl-PL" sz="1200" dirty="0"/>
                        <a:t> – </a:t>
                      </a:r>
                      <a:r>
                        <a:rPr lang="pl-PL" sz="1200" dirty="0" err="1"/>
                        <a:t>logical</a:t>
                      </a:r>
                      <a:r>
                        <a:rPr lang="pl-PL" sz="1200" dirty="0"/>
                        <a:t> </a:t>
                      </a:r>
                      <a:r>
                        <a:rPr lang="pl-PL" sz="1200" dirty="0" err="1"/>
                        <a:t>organization</a:t>
                      </a:r>
                      <a:r>
                        <a:rPr lang="pl-PL" sz="1200" dirty="0"/>
                        <a:t> of personel, materials, </a:t>
                      </a:r>
                      <a:r>
                        <a:rPr lang="pl-PL" sz="1200" dirty="0" err="1"/>
                        <a:t>energy</a:t>
                      </a:r>
                      <a:r>
                        <a:rPr lang="pl-PL" sz="1200" dirty="0"/>
                        <a:t> and </a:t>
                      </a:r>
                      <a:r>
                        <a:rPr lang="pl-PL" sz="1200" dirty="0" err="1"/>
                        <a:t>actions</a:t>
                      </a:r>
                      <a:r>
                        <a:rPr lang="pl-PL" sz="1200" dirty="0"/>
                        <a:t> </a:t>
                      </a:r>
                      <a:r>
                        <a:rPr lang="pl-PL" sz="1200" dirty="0" err="1"/>
                        <a:t>into</a:t>
                      </a:r>
                      <a:r>
                        <a:rPr lang="pl-PL" sz="1200" dirty="0"/>
                        <a:t> </a:t>
                      </a:r>
                      <a:r>
                        <a:rPr lang="pl-PL" sz="1200" dirty="0" err="1"/>
                        <a:t>systemized</a:t>
                      </a:r>
                      <a:r>
                        <a:rPr lang="pl-PL" sz="1200" dirty="0"/>
                        <a:t> </a:t>
                      </a:r>
                      <a:r>
                        <a:rPr lang="pl-PL" sz="1200" dirty="0" err="1"/>
                        <a:t>manufacturing</a:t>
                      </a:r>
                      <a:r>
                        <a:rPr lang="pl-PL" sz="1200" dirty="0"/>
                        <a:t> </a:t>
                      </a:r>
                      <a:r>
                        <a:rPr lang="pl-PL" sz="1200" dirty="0" err="1"/>
                        <a:t>activities</a:t>
                      </a:r>
                      <a:r>
                        <a:rPr lang="pl-PL" sz="1200" dirty="0"/>
                        <a:t> </a:t>
                      </a:r>
                      <a:r>
                        <a:rPr lang="pl-PL" sz="1200" dirty="0" err="1"/>
                        <a:t>oriented</a:t>
                      </a:r>
                      <a:r>
                        <a:rPr lang="pl-PL" sz="1200" dirty="0"/>
                        <a:t> </a:t>
                      </a:r>
                      <a:r>
                        <a:rPr lang="pl-PL" sz="1200" dirty="0" err="1"/>
                        <a:t>towards</a:t>
                      </a:r>
                      <a:r>
                        <a:rPr lang="pl-PL" sz="1200" dirty="0"/>
                        <a:t> </a:t>
                      </a:r>
                      <a:r>
                        <a:rPr lang="pl-PL" sz="1200" dirty="0" err="1"/>
                        <a:t>achieving</a:t>
                      </a:r>
                      <a:r>
                        <a:rPr lang="pl-PL" sz="1200" dirty="0"/>
                        <a:t> </a:t>
                      </a:r>
                      <a:r>
                        <a:rPr lang="pl-PL" sz="1200" dirty="0" err="1"/>
                        <a:t>predetermined</a:t>
                      </a:r>
                      <a:r>
                        <a:rPr lang="pl-PL" sz="1200" dirty="0"/>
                        <a:t> </a:t>
                      </a:r>
                      <a:r>
                        <a:rPr lang="pl-PL" sz="1200" dirty="0" err="1"/>
                        <a:t>results</a:t>
                      </a:r>
                      <a:r>
                        <a:rPr lang="pl-PL" sz="1200" dirty="0"/>
                        <a:t>. </a:t>
                      </a:r>
                    </a:p>
                  </a:txBody>
                  <a:tcPr/>
                </a:tc>
                <a:extLst>
                  <a:ext uri="{0D108BD9-81ED-4DB2-BD59-A6C34878D82A}">
                    <a16:rowId xmlns:a16="http://schemas.microsoft.com/office/drawing/2014/main" val="10007"/>
                  </a:ext>
                </a:extLst>
              </a:tr>
            </a:tbl>
          </a:graphicData>
        </a:graphic>
      </p:graphicFrame>
      <p:sp>
        <p:nvSpPr>
          <p:cNvPr id="4" name="Symbol zastępczy stopki 3"/>
          <p:cNvSpPr>
            <a:spLocks noGrp="1"/>
          </p:cNvSpPr>
          <p:nvPr>
            <p:ph type="ftr" sz="quarter" idx="11"/>
          </p:nvPr>
        </p:nvSpPr>
        <p:spPr/>
        <p:txBody>
          <a:bodyPr/>
          <a:lstStyle/>
          <a:p>
            <a:r>
              <a:rPr lang="pl-PL" altLang="en-US"/>
              <a:t>PJAIT</a:t>
            </a:r>
          </a:p>
        </p:txBody>
      </p:sp>
    </p:spTree>
    <p:extLst>
      <p:ext uri="{BB962C8B-B14F-4D97-AF65-F5344CB8AC3E}">
        <p14:creationId xmlns:p14="http://schemas.microsoft.com/office/powerpoint/2010/main" val="1928207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4000" b="1" noProof="0" dirty="0"/>
              <a:t>Business </a:t>
            </a:r>
            <a:r>
              <a:rPr lang="pl-PL" sz="4000" b="1" noProof="0" dirty="0" err="1"/>
              <a:t>process</a:t>
            </a:r>
            <a:r>
              <a:rPr lang="pl-PL" sz="4000" b="1" noProof="0" dirty="0"/>
              <a:t> </a:t>
            </a:r>
            <a:r>
              <a:rPr lang="pl-PL" sz="4000" b="1" noProof="0" dirty="0" err="1"/>
              <a:t>characteristics</a:t>
            </a:r>
            <a:endParaRPr lang="en-US" sz="4000" b="1" noProof="0" dirty="0"/>
          </a:p>
        </p:txBody>
      </p:sp>
      <p:sp>
        <p:nvSpPr>
          <p:cNvPr id="3" name="Symbol zastępczy zawartości 2"/>
          <p:cNvSpPr>
            <a:spLocks noGrp="1"/>
          </p:cNvSpPr>
          <p:nvPr>
            <p:ph idx="1"/>
          </p:nvPr>
        </p:nvSpPr>
        <p:spPr/>
        <p:txBody>
          <a:bodyPr/>
          <a:lstStyle/>
          <a:p>
            <a:r>
              <a:rPr lang="pl-PL" sz="2400" noProof="0" dirty="0">
                <a:solidFill>
                  <a:srgbClr val="003399"/>
                </a:solidFill>
              </a:rPr>
              <a:t>A </a:t>
            </a:r>
            <a:r>
              <a:rPr lang="pl-PL" sz="2400" noProof="0" dirty="0" err="1">
                <a:solidFill>
                  <a:srgbClr val="003399"/>
                </a:solidFill>
              </a:rPr>
              <a:t>chain</a:t>
            </a:r>
            <a:r>
              <a:rPr lang="pl-PL" sz="2400" noProof="0" dirty="0">
                <a:solidFill>
                  <a:srgbClr val="003399"/>
                </a:solidFill>
              </a:rPr>
              <a:t> of </a:t>
            </a:r>
            <a:r>
              <a:rPr lang="pl-PL" sz="2400" noProof="0" dirty="0">
                <a:solidFill>
                  <a:srgbClr val="FF0000"/>
                </a:solidFill>
              </a:rPr>
              <a:t>……………</a:t>
            </a:r>
            <a:r>
              <a:rPr lang="pl-PL" sz="2400" noProof="0" dirty="0">
                <a:solidFill>
                  <a:srgbClr val="003399"/>
                </a:solidFill>
              </a:rPr>
              <a:t>. </a:t>
            </a:r>
            <a:r>
              <a:rPr lang="pl-PL" sz="2400" noProof="0" dirty="0" err="1">
                <a:solidFill>
                  <a:srgbClr val="003399"/>
                </a:solidFill>
              </a:rPr>
              <a:t>actions</a:t>
            </a:r>
            <a:r>
              <a:rPr lang="pl-PL" sz="2400" noProof="0" dirty="0">
                <a:solidFill>
                  <a:srgbClr val="003399"/>
                </a:solidFill>
              </a:rPr>
              <a:t> </a:t>
            </a:r>
            <a:r>
              <a:rPr lang="pl-PL" sz="2400" noProof="0" dirty="0" err="1">
                <a:solidFill>
                  <a:srgbClr val="003399"/>
                </a:solidFill>
              </a:rPr>
              <a:t>transforming</a:t>
            </a:r>
            <a:r>
              <a:rPr lang="pl-PL" sz="2400" noProof="0" dirty="0">
                <a:solidFill>
                  <a:srgbClr val="003399"/>
                </a:solidFill>
              </a:rPr>
              <a:t> </a:t>
            </a:r>
            <a:r>
              <a:rPr lang="pl-PL" sz="2400" noProof="0" dirty="0">
                <a:solidFill>
                  <a:srgbClr val="FF0000"/>
                </a:solidFill>
              </a:rPr>
              <a:t>……………</a:t>
            </a:r>
            <a:r>
              <a:rPr lang="pl-PL" sz="2400" b="1" noProof="0" dirty="0">
                <a:solidFill>
                  <a:srgbClr val="003399"/>
                </a:solidFill>
              </a:rPr>
              <a:t> </a:t>
            </a:r>
            <a:r>
              <a:rPr lang="pl-PL" sz="2400" noProof="0" dirty="0" err="1">
                <a:solidFill>
                  <a:srgbClr val="003399"/>
                </a:solidFill>
              </a:rPr>
              <a:t>inputs</a:t>
            </a:r>
            <a:r>
              <a:rPr lang="pl-PL" sz="2400" noProof="0" dirty="0">
                <a:solidFill>
                  <a:srgbClr val="003399"/>
                </a:solidFill>
              </a:rPr>
              <a:t> </a:t>
            </a:r>
            <a:r>
              <a:rPr lang="pl-PL" sz="2400" noProof="0" dirty="0" err="1">
                <a:solidFill>
                  <a:srgbClr val="003399"/>
                </a:solidFill>
              </a:rPr>
              <a:t>into</a:t>
            </a:r>
            <a:r>
              <a:rPr lang="pl-PL" sz="2400" noProof="0" dirty="0">
                <a:solidFill>
                  <a:srgbClr val="003399"/>
                </a:solidFill>
              </a:rPr>
              <a:t> </a:t>
            </a:r>
            <a:r>
              <a:rPr lang="pl-PL" sz="2400" noProof="0" dirty="0">
                <a:solidFill>
                  <a:srgbClr val="FF0000"/>
                </a:solidFill>
              </a:rPr>
              <a:t>…………….</a:t>
            </a:r>
            <a:r>
              <a:rPr lang="pl-PL" sz="2400" noProof="0" dirty="0">
                <a:solidFill>
                  <a:srgbClr val="003399"/>
                </a:solidFill>
              </a:rPr>
              <a:t>. </a:t>
            </a:r>
            <a:r>
              <a:rPr lang="pl-PL" sz="2400" noProof="0" dirty="0" err="1">
                <a:solidFill>
                  <a:srgbClr val="003399"/>
                </a:solidFill>
              </a:rPr>
              <a:t>outputs</a:t>
            </a:r>
            <a:endParaRPr lang="en-US" sz="2400" noProof="0" dirty="0">
              <a:solidFill>
                <a:srgbClr val="003399"/>
              </a:solidFill>
            </a:endParaRPr>
          </a:p>
          <a:p>
            <a:r>
              <a:rPr lang="pl-PL" sz="2400" noProof="0" dirty="0" err="1">
                <a:solidFill>
                  <a:srgbClr val="003399"/>
                </a:solidFill>
              </a:rPr>
              <a:t>Main</a:t>
            </a:r>
            <a:r>
              <a:rPr lang="pl-PL" sz="2400" noProof="0" dirty="0">
                <a:solidFill>
                  <a:srgbClr val="003399"/>
                </a:solidFill>
              </a:rPr>
              <a:t> </a:t>
            </a:r>
            <a:r>
              <a:rPr lang="pl-PL" sz="2400" noProof="0" dirty="0" err="1">
                <a:solidFill>
                  <a:srgbClr val="003399"/>
                </a:solidFill>
              </a:rPr>
              <a:t>goal</a:t>
            </a:r>
            <a:r>
              <a:rPr lang="pl-PL" sz="2400" noProof="0" dirty="0">
                <a:solidFill>
                  <a:srgbClr val="003399"/>
                </a:solidFill>
              </a:rPr>
              <a:t>: </a:t>
            </a:r>
            <a:r>
              <a:rPr lang="pl-PL" sz="2400" noProof="0" dirty="0" err="1">
                <a:solidFill>
                  <a:srgbClr val="003399"/>
                </a:solidFill>
              </a:rPr>
              <a:t>creatin</a:t>
            </a:r>
            <a:r>
              <a:rPr lang="pl-PL" sz="2400" dirty="0">
                <a:solidFill>
                  <a:srgbClr val="003399"/>
                </a:solidFill>
              </a:rPr>
              <a:t>g </a:t>
            </a:r>
            <a:r>
              <a:rPr lang="pl-PL" sz="2400" b="1" dirty="0" err="1">
                <a:solidFill>
                  <a:srgbClr val="003399"/>
                </a:solidFill>
              </a:rPr>
              <a:t>added</a:t>
            </a:r>
            <a:r>
              <a:rPr lang="pl-PL" sz="2400" b="1" dirty="0">
                <a:solidFill>
                  <a:srgbClr val="003399"/>
                </a:solidFill>
              </a:rPr>
              <a:t> </a:t>
            </a:r>
            <a:r>
              <a:rPr lang="pl-PL" sz="2400" b="1" dirty="0">
                <a:solidFill>
                  <a:srgbClr val="FF0000"/>
                </a:solidFill>
              </a:rPr>
              <a:t>……….</a:t>
            </a:r>
            <a:r>
              <a:rPr lang="pl-PL" sz="2400" b="1" dirty="0">
                <a:solidFill>
                  <a:srgbClr val="003399"/>
                </a:solidFill>
              </a:rPr>
              <a:t> </a:t>
            </a:r>
            <a:r>
              <a:rPr lang="pl-PL" sz="2400" dirty="0">
                <a:solidFill>
                  <a:srgbClr val="003399"/>
                </a:solidFill>
              </a:rPr>
              <a:t>(</a:t>
            </a:r>
            <a:r>
              <a:rPr lang="pl-PL" sz="2400" dirty="0" err="1">
                <a:solidFill>
                  <a:srgbClr val="003399"/>
                </a:solidFill>
              </a:rPr>
              <a:t>verified</a:t>
            </a:r>
            <a:r>
              <a:rPr lang="pl-PL" sz="2400" dirty="0">
                <a:solidFill>
                  <a:srgbClr val="003399"/>
                </a:solidFill>
              </a:rPr>
              <a:t> by </a:t>
            </a:r>
            <a:r>
              <a:rPr lang="pl-PL" sz="2400" dirty="0" err="1">
                <a:solidFill>
                  <a:srgbClr val="003399"/>
                </a:solidFill>
              </a:rPr>
              <a:t>recipient</a:t>
            </a:r>
            <a:r>
              <a:rPr lang="pl-PL" sz="2400" dirty="0">
                <a:solidFill>
                  <a:srgbClr val="003399"/>
                </a:solidFill>
              </a:rPr>
              <a:t>) </a:t>
            </a:r>
            <a:r>
              <a:rPr lang="pl-PL" sz="2400" dirty="0" err="1">
                <a:solidFill>
                  <a:srgbClr val="003399"/>
                </a:solidFill>
              </a:rPr>
              <a:t>included</a:t>
            </a:r>
            <a:r>
              <a:rPr lang="pl-PL" sz="2400" dirty="0">
                <a:solidFill>
                  <a:srgbClr val="003399"/>
                </a:solidFill>
              </a:rPr>
              <a:t> in a </a:t>
            </a:r>
            <a:r>
              <a:rPr lang="pl-PL" sz="2400" dirty="0" err="1">
                <a:solidFill>
                  <a:srgbClr val="003399"/>
                </a:solidFill>
              </a:rPr>
              <a:t>definable</a:t>
            </a:r>
            <a:r>
              <a:rPr lang="pl-PL" sz="2400" dirty="0">
                <a:solidFill>
                  <a:srgbClr val="003399"/>
                </a:solidFill>
              </a:rPr>
              <a:t> end </a:t>
            </a:r>
            <a:r>
              <a:rPr lang="pl-PL" sz="2400" dirty="0" err="1">
                <a:solidFill>
                  <a:srgbClr val="003399"/>
                </a:solidFill>
              </a:rPr>
              <a:t>result</a:t>
            </a:r>
            <a:r>
              <a:rPr lang="pl-PL" sz="2400" dirty="0">
                <a:solidFill>
                  <a:srgbClr val="003399"/>
                </a:solidFill>
              </a:rPr>
              <a:t> (</a:t>
            </a:r>
            <a:r>
              <a:rPr lang="pl-PL" sz="2400" dirty="0" err="1">
                <a:solidFill>
                  <a:srgbClr val="003399"/>
                </a:solidFill>
              </a:rPr>
              <a:t>product</a:t>
            </a:r>
            <a:r>
              <a:rPr lang="pl-PL" sz="2400" dirty="0">
                <a:solidFill>
                  <a:srgbClr val="003399"/>
                </a:solidFill>
              </a:rPr>
              <a:t> / service/ </a:t>
            </a:r>
            <a:r>
              <a:rPr lang="pl-PL" sz="2400" dirty="0" err="1">
                <a:solidFill>
                  <a:srgbClr val="003399"/>
                </a:solidFill>
              </a:rPr>
              <a:t>information</a:t>
            </a:r>
            <a:r>
              <a:rPr lang="pl-PL" sz="2400" dirty="0">
                <a:solidFill>
                  <a:srgbClr val="003399"/>
                </a:solidFill>
              </a:rPr>
              <a:t>) </a:t>
            </a:r>
            <a:endParaRPr lang="pl-PL" sz="2400" noProof="0" dirty="0">
              <a:solidFill>
                <a:srgbClr val="003399"/>
              </a:solidFill>
            </a:endParaRPr>
          </a:p>
          <a:p>
            <a:r>
              <a:rPr lang="pl-PL" sz="2400" dirty="0" err="1">
                <a:solidFill>
                  <a:srgbClr val="003399"/>
                </a:solidFill>
              </a:rPr>
              <a:t>Possesses</a:t>
            </a:r>
            <a:r>
              <a:rPr lang="pl-PL" sz="2400" dirty="0">
                <a:solidFill>
                  <a:srgbClr val="003399"/>
                </a:solidFill>
              </a:rPr>
              <a:t> a </a:t>
            </a:r>
            <a:r>
              <a:rPr lang="pl-PL" sz="2400" b="1" dirty="0" err="1">
                <a:solidFill>
                  <a:srgbClr val="003399"/>
                </a:solidFill>
              </a:rPr>
              <a:t>supplier</a:t>
            </a:r>
            <a:r>
              <a:rPr lang="pl-PL" sz="2400" b="1" dirty="0">
                <a:solidFill>
                  <a:srgbClr val="003399"/>
                </a:solidFill>
              </a:rPr>
              <a:t> </a:t>
            </a:r>
            <a:r>
              <a:rPr lang="pl-PL" sz="2400" dirty="0">
                <a:solidFill>
                  <a:srgbClr val="003399"/>
                </a:solidFill>
              </a:rPr>
              <a:t>and …………….. </a:t>
            </a:r>
            <a:r>
              <a:rPr lang="pl-PL" sz="2400" dirty="0" err="1">
                <a:solidFill>
                  <a:srgbClr val="003399"/>
                </a:solidFill>
              </a:rPr>
              <a:t>boundaries</a:t>
            </a:r>
            <a:r>
              <a:rPr lang="pl-PL" sz="2400" dirty="0">
                <a:solidFill>
                  <a:srgbClr val="003399"/>
                </a:solidFill>
              </a:rPr>
              <a:t> </a:t>
            </a:r>
            <a:r>
              <a:rPr lang="pl-PL" sz="2400" dirty="0" err="1">
                <a:solidFill>
                  <a:srgbClr val="003399"/>
                </a:solidFill>
              </a:rPr>
              <a:t>are</a:t>
            </a:r>
            <a:r>
              <a:rPr lang="pl-PL" sz="2400" dirty="0">
                <a:solidFill>
                  <a:srgbClr val="003399"/>
                </a:solidFill>
              </a:rPr>
              <a:t> </a:t>
            </a:r>
            <a:r>
              <a:rPr lang="pl-PL" sz="2400" dirty="0" err="1">
                <a:solidFill>
                  <a:srgbClr val="003399"/>
                </a:solidFill>
              </a:rPr>
              <a:t>determined</a:t>
            </a:r>
            <a:r>
              <a:rPr lang="pl-PL" sz="2400" dirty="0">
                <a:solidFill>
                  <a:srgbClr val="003399"/>
                </a:solidFill>
              </a:rPr>
              <a:t> by the </a:t>
            </a:r>
            <a:r>
              <a:rPr lang="pl-PL" sz="2400" dirty="0" err="1">
                <a:solidFill>
                  <a:srgbClr val="003399"/>
                </a:solidFill>
              </a:rPr>
              <a:t>type</a:t>
            </a:r>
            <a:r>
              <a:rPr lang="pl-PL" sz="2400" dirty="0">
                <a:solidFill>
                  <a:srgbClr val="003399"/>
                </a:solidFill>
              </a:rPr>
              <a:t> of </a:t>
            </a:r>
            <a:r>
              <a:rPr lang="pl-PL" sz="2400" dirty="0" err="1">
                <a:solidFill>
                  <a:srgbClr val="003399"/>
                </a:solidFill>
              </a:rPr>
              <a:t>sales</a:t>
            </a:r>
            <a:r>
              <a:rPr lang="pl-PL" sz="2400" dirty="0">
                <a:solidFill>
                  <a:srgbClr val="003399"/>
                </a:solidFill>
              </a:rPr>
              <a:t> </a:t>
            </a:r>
            <a:r>
              <a:rPr lang="pl-PL" sz="2400" dirty="0" err="1">
                <a:solidFill>
                  <a:srgbClr val="003399"/>
                </a:solidFill>
              </a:rPr>
              <a:t>or</a:t>
            </a:r>
            <a:r>
              <a:rPr lang="pl-PL" sz="2400" dirty="0">
                <a:solidFill>
                  <a:srgbClr val="003399"/>
                </a:solidFill>
              </a:rPr>
              <a:t> </a:t>
            </a:r>
            <a:r>
              <a:rPr lang="pl-PL" sz="2400" dirty="0" err="1">
                <a:solidFill>
                  <a:srgbClr val="003399"/>
                </a:solidFill>
              </a:rPr>
              <a:t>purchase</a:t>
            </a:r>
            <a:r>
              <a:rPr lang="pl-PL" sz="2400" dirty="0">
                <a:solidFill>
                  <a:srgbClr val="003399"/>
                </a:solidFill>
              </a:rPr>
              <a:t> </a:t>
            </a:r>
            <a:r>
              <a:rPr lang="pl-PL" sz="2400" dirty="0" err="1">
                <a:solidFill>
                  <a:srgbClr val="003399"/>
                </a:solidFill>
              </a:rPr>
              <a:t>transaction</a:t>
            </a:r>
            <a:endParaRPr lang="en-US" sz="2400" noProof="0" dirty="0">
              <a:solidFill>
                <a:srgbClr val="003399"/>
              </a:solidFill>
            </a:endParaRPr>
          </a:p>
          <a:p>
            <a:r>
              <a:rPr lang="pl-PL" sz="2400" noProof="0" dirty="0">
                <a:solidFill>
                  <a:srgbClr val="003399"/>
                </a:solidFill>
              </a:rPr>
              <a:t>…………….. = </a:t>
            </a:r>
            <a:r>
              <a:rPr lang="pl-PL" sz="2400" noProof="0" dirty="0" err="1">
                <a:solidFill>
                  <a:srgbClr val="003399"/>
                </a:solidFill>
              </a:rPr>
              <a:t>can</a:t>
            </a:r>
            <a:r>
              <a:rPr lang="pl-PL" sz="2400" noProof="0" dirty="0">
                <a:solidFill>
                  <a:srgbClr val="003399"/>
                </a:solidFill>
              </a:rPr>
              <a:t> be </a:t>
            </a:r>
            <a:r>
              <a:rPr lang="pl-PL" sz="2400" noProof="0" dirty="0" err="1">
                <a:solidFill>
                  <a:srgbClr val="003399"/>
                </a:solidFill>
              </a:rPr>
              <a:t>recorded</a:t>
            </a:r>
            <a:r>
              <a:rPr lang="pl-PL" sz="2400" noProof="0" dirty="0">
                <a:solidFill>
                  <a:srgbClr val="003399"/>
                </a:solidFill>
              </a:rPr>
              <a:t> in a form </a:t>
            </a:r>
            <a:r>
              <a:rPr lang="pl-PL" sz="2400" noProof="0" dirty="0" err="1">
                <a:solidFill>
                  <a:srgbClr val="003399"/>
                </a:solidFill>
              </a:rPr>
              <a:t>that</a:t>
            </a:r>
            <a:r>
              <a:rPr lang="pl-PL" sz="2400" noProof="0" dirty="0">
                <a:solidFill>
                  <a:srgbClr val="003399"/>
                </a:solidFill>
              </a:rPr>
              <a:t> </a:t>
            </a:r>
            <a:r>
              <a:rPr lang="pl-PL" sz="2400" noProof="0" dirty="0" err="1">
                <a:solidFill>
                  <a:srgbClr val="003399"/>
                </a:solidFill>
              </a:rPr>
              <a:t>can</a:t>
            </a:r>
            <a:r>
              <a:rPr lang="pl-PL" sz="2400" noProof="0" dirty="0">
                <a:solidFill>
                  <a:srgbClr val="003399"/>
                </a:solidFill>
              </a:rPr>
              <a:t> be </a:t>
            </a:r>
            <a:r>
              <a:rPr lang="pl-PL" sz="2400" noProof="0" dirty="0" err="1">
                <a:solidFill>
                  <a:srgbClr val="003399"/>
                </a:solidFill>
              </a:rPr>
              <a:t>read</a:t>
            </a:r>
            <a:r>
              <a:rPr lang="pl-PL" sz="2400" noProof="0" dirty="0">
                <a:solidFill>
                  <a:srgbClr val="003399"/>
                </a:solidFill>
              </a:rPr>
              <a:t> by </a:t>
            </a:r>
            <a:r>
              <a:rPr lang="pl-PL" sz="2400" noProof="0" dirty="0" err="1">
                <a:solidFill>
                  <a:srgbClr val="003399"/>
                </a:solidFill>
              </a:rPr>
              <a:t>those</a:t>
            </a:r>
            <a:r>
              <a:rPr lang="pl-PL" sz="2400" noProof="0" dirty="0">
                <a:solidFill>
                  <a:srgbClr val="003399"/>
                </a:solidFill>
              </a:rPr>
              <a:t> </a:t>
            </a:r>
            <a:r>
              <a:rPr lang="pl-PL" sz="2400" noProof="0" dirty="0" err="1">
                <a:solidFill>
                  <a:srgbClr val="003399"/>
                </a:solidFill>
              </a:rPr>
              <a:t>carryin</a:t>
            </a:r>
            <a:r>
              <a:rPr lang="pl-PL" sz="2400" dirty="0">
                <a:solidFill>
                  <a:srgbClr val="003399"/>
                </a:solidFill>
              </a:rPr>
              <a:t>g out the </a:t>
            </a:r>
            <a:r>
              <a:rPr lang="pl-PL" sz="2400" dirty="0" err="1">
                <a:solidFill>
                  <a:srgbClr val="003399"/>
                </a:solidFill>
              </a:rPr>
              <a:t>process</a:t>
            </a:r>
            <a:endParaRPr lang="en-US" sz="2400"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spTree>
    <p:extLst>
      <p:ext uri="{BB962C8B-B14F-4D97-AF65-F5344CB8AC3E}">
        <p14:creationId xmlns:p14="http://schemas.microsoft.com/office/powerpoint/2010/main" val="96708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4000" b="1" noProof="0" dirty="0"/>
              <a:t>Business </a:t>
            </a:r>
            <a:r>
              <a:rPr lang="pl-PL" sz="4000" b="1" noProof="0" dirty="0" err="1"/>
              <a:t>process</a:t>
            </a:r>
            <a:r>
              <a:rPr lang="pl-PL" sz="4000" b="1" noProof="0" dirty="0"/>
              <a:t> </a:t>
            </a:r>
            <a:r>
              <a:rPr lang="pl-PL" sz="4000" b="1" noProof="0" dirty="0" err="1"/>
              <a:t>characteristics</a:t>
            </a:r>
            <a:endParaRPr lang="en-US" sz="4000" b="1" noProof="0" dirty="0"/>
          </a:p>
        </p:txBody>
      </p:sp>
      <p:sp>
        <p:nvSpPr>
          <p:cNvPr id="3" name="Symbol zastępczy zawartości 2"/>
          <p:cNvSpPr>
            <a:spLocks noGrp="1"/>
          </p:cNvSpPr>
          <p:nvPr>
            <p:ph idx="1"/>
          </p:nvPr>
        </p:nvSpPr>
        <p:spPr/>
        <p:txBody>
          <a:bodyPr/>
          <a:lstStyle/>
          <a:p>
            <a:r>
              <a:rPr lang="pl-PL" sz="2400" noProof="0" dirty="0">
                <a:solidFill>
                  <a:srgbClr val="003399"/>
                </a:solidFill>
              </a:rPr>
              <a:t>A </a:t>
            </a:r>
            <a:r>
              <a:rPr lang="pl-PL" sz="2400" noProof="0" dirty="0" err="1">
                <a:solidFill>
                  <a:srgbClr val="003399"/>
                </a:solidFill>
              </a:rPr>
              <a:t>chain</a:t>
            </a:r>
            <a:r>
              <a:rPr lang="pl-PL" sz="2400" noProof="0" dirty="0">
                <a:solidFill>
                  <a:srgbClr val="003399"/>
                </a:solidFill>
              </a:rPr>
              <a:t> of </a:t>
            </a:r>
            <a:r>
              <a:rPr lang="pl-PL" sz="2400" b="1" noProof="0" dirty="0" err="1">
                <a:solidFill>
                  <a:srgbClr val="003399"/>
                </a:solidFill>
              </a:rPr>
              <a:t>sequential</a:t>
            </a:r>
            <a:r>
              <a:rPr lang="pl-PL" sz="2400" noProof="0" dirty="0">
                <a:solidFill>
                  <a:srgbClr val="003399"/>
                </a:solidFill>
              </a:rPr>
              <a:t> </a:t>
            </a:r>
            <a:r>
              <a:rPr lang="pl-PL" sz="2400" noProof="0" dirty="0" err="1">
                <a:solidFill>
                  <a:srgbClr val="003399"/>
                </a:solidFill>
              </a:rPr>
              <a:t>actions</a:t>
            </a:r>
            <a:r>
              <a:rPr lang="pl-PL" sz="2400" noProof="0" dirty="0">
                <a:solidFill>
                  <a:srgbClr val="003399"/>
                </a:solidFill>
              </a:rPr>
              <a:t> </a:t>
            </a:r>
            <a:r>
              <a:rPr lang="pl-PL" sz="2400" noProof="0" dirty="0" err="1">
                <a:solidFill>
                  <a:srgbClr val="003399"/>
                </a:solidFill>
              </a:rPr>
              <a:t>transforming</a:t>
            </a:r>
            <a:r>
              <a:rPr lang="pl-PL" sz="2400" noProof="0" dirty="0">
                <a:solidFill>
                  <a:srgbClr val="003399"/>
                </a:solidFill>
              </a:rPr>
              <a:t> </a:t>
            </a:r>
            <a:r>
              <a:rPr lang="pl-PL" sz="2400" b="1" noProof="0" dirty="0" err="1">
                <a:solidFill>
                  <a:srgbClr val="003399"/>
                </a:solidFill>
              </a:rPr>
              <a:t>measurable</a:t>
            </a:r>
            <a:r>
              <a:rPr lang="pl-PL" sz="2400" b="1" noProof="0" dirty="0">
                <a:solidFill>
                  <a:srgbClr val="003399"/>
                </a:solidFill>
              </a:rPr>
              <a:t> </a:t>
            </a:r>
            <a:r>
              <a:rPr lang="pl-PL" sz="2400" noProof="0" dirty="0" err="1">
                <a:solidFill>
                  <a:srgbClr val="003399"/>
                </a:solidFill>
              </a:rPr>
              <a:t>inputs</a:t>
            </a:r>
            <a:r>
              <a:rPr lang="pl-PL" sz="2400" noProof="0" dirty="0">
                <a:solidFill>
                  <a:srgbClr val="003399"/>
                </a:solidFill>
              </a:rPr>
              <a:t> </a:t>
            </a:r>
            <a:r>
              <a:rPr lang="pl-PL" sz="2400" noProof="0" dirty="0" err="1">
                <a:solidFill>
                  <a:srgbClr val="003399"/>
                </a:solidFill>
              </a:rPr>
              <a:t>into</a:t>
            </a:r>
            <a:r>
              <a:rPr lang="pl-PL" sz="2400" noProof="0" dirty="0">
                <a:solidFill>
                  <a:srgbClr val="003399"/>
                </a:solidFill>
              </a:rPr>
              <a:t> </a:t>
            </a:r>
            <a:r>
              <a:rPr lang="pl-PL" sz="2400" b="1" noProof="0" dirty="0" err="1">
                <a:solidFill>
                  <a:srgbClr val="003399"/>
                </a:solidFill>
              </a:rPr>
              <a:t>measurable</a:t>
            </a:r>
            <a:r>
              <a:rPr lang="pl-PL" sz="2400" noProof="0" dirty="0">
                <a:solidFill>
                  <a:srgbClr val="003399"/>
                </a:solidFill>
              </a:rPr>
              <a:t> </a:t>
            </a:r>
            <a:r>
              <a:rPr lang="pl-PL" sz="2400" noProof="0" dirty="0" err="1">
                <a:solidFill>
                  <a:srgbClr val="003399"/>
                </a:solidFill>
              </a:rPr>
              <a:t>outputs</a:t>
            </a:r>
            <a:endParaRPr lang="en-US" sz="2400" noProof="0" dirty="0">
              <a:solidFill>
                <a:srgbClr val="003399"/>
              </a:solidFill>
            </a:endParaRPr>
          </a:p>
          <a:p>
            <a:r>
              <a:rPr lang="pl-PL" sz="2400" noProof="0" dirty="0" err="1">
                <a:solidFill>
                  <a:srgbClr val="003399"/>
                </a:solidFill>
              </a:rPr>
              <a:t>Main</a:t>
            </a:r>
            <a:r>
              <a:rPr lang="pl-PL" sz="2400" noProof="0" dirty="0">
                <a:solidFill>
                  <a:srgbClr val="003399"/>
                </a:solidFill>
              </a:rPr>
              <a:t> </a:t>
            </a:r>
            <a:r>
              <a:rPr lang="pl-PL" sz="2400" noProof="0" dirty="0" err="1">
                <a:solidFill>
                  <a:srgbClr val="003399"/>
                </a:solidFill>
              </a:rPr>
              <a:t>goal</a:t>
            </a:r>
            <a:r>
              <a:rPr lang="pl-PL" sz="2400" noProof="0" dirty="0">
                <a:solidFill>
                  <a:srgbClr val="003399"/>
                </a:solidFill>
              </a:rPr>
              <a:t>: </a:t>
            </a:r>
            <a:r>
              <a:rPr lang="pl-PL" sz="2400" noProof="0" dirty="0" err="1">
                <a:solidFill>
                  <a:srgbClr val="003399"/>
                </a:solidFill>
              </a:rPr>
              <a:t>creatin</a:t>
            </a:r>
            <a:r>
              <a:rPr lang="pl-PL" sz="2400" dirty="0">
                <a:solidFill>
                  <a:srgbClr val="003399"/>
                </a:solidFill>
              </a:rPr>
              <a:t>g </a:t>
            </a:r>
            <a:r>
              <a:rPr lang="pl-PL" sz="2400" b="1" dirty="0" err="1">
                <a:solidFill>
                  <a:srgbClr val="003399"/>
                </a:solidFill>
              </a:rPr>
              <a:t>added</a:t>
            </a:r>
            <a:r>
              <a:rPr lang="pl-PL" sz="2400" b="1" dirty="0">
                <a:solidFill>
                  <a:srgbClr val="003399"/>
                </a:solidFill>
              </a:rPr>
              <a:t> </a:t>
            </a:r>
            <a:r>
              <a:rPr lang="pl-PL" sz="2400" b="1" dirty="0" err="1">
                <a:solidFill>
                  <a:srgbClr val="003399"/>
                </a:solidFill>
              </a:rPr>
              <a:t>value</a:t>
            </a:r>
            <a:r>
              <a:rPr lang="pl-PL" sz="2400" b="1" dirty="0">
                <a:solidFill>
                  <a:srgbClr val="003399"/>
                </a:solidFill>
              </a:rPr>
              <a:t> </a:t>
            </a:r>
            <a:r>
              <a:rPr lang="pl-PL" sz="2400" dirty="0">
                <a:solidFill>
                  <a:srgbClr val="003399"/>
                </a:solidFill>
              </a:rPr>
              <a:t>(</a:t>
            </a:r>
            <a:r>
              <a:rPr lang="pl-PL" sz="2400" dirty="0" err="1">
                <a:solidFill>
                  <a:srgbClr val="003399"/>
                </a:solidFill>
              </a:rPr>
              <a:t>verified</a:t>
            </a:r>
            <a:r>
              <a:rPr lang="pl-PL" sz="2400" dirty="0">
                <a:solidFill>
                  <a:srgbClr val="003399"/>
                </a:solidFill>
              </a:rPr>
              <a:t> by </a:t>
            </a:r>
            <a:r>
              <a:rPr lang="pl-PL" sz="2400" dirty="0" err="1">
                <a:solidFill>
                  <a:srgbClr val="003399"/>
                </a:solidFill>
              </a:rPr>
              <a:t>recipient</a:t>
            </a:r>
            <a:r>
              <a:rPr lang="pl-PL" sz="2400" dirty="0">
                <a:solidFill>
                  <a:srgbClr val="003399"/>
                </a:solidFill>
              </a:rPr>
              <a:t>) </a:t>
            </a:r>
            <a:r>
              <a:rPr lang="pl-PL" sz="2400" dirty="0" err="1">
                <a:solidFill>
                  <a:srgbClr val="003399"/>
                </a:solidFill>
              </a:rPr>
              <a:t>included</a:t>
            </a:r>
            <a:r>
              <a:rPr lang="pl-PL" sz="2400" dirty="0">
                <a:solidFill>
                  <a:srgbClr val="003399"/>
                </a:solidFill>
              </a:rPr>
              <a:t> in a </a:t>
            </a:r>
            <a:r>
              <a:rPr lang="pl-PL" sz="2400" dirty="0" err="1">
                <a:solidFill>
                  <a:srgbClr val="003399"/>
                </a:solidFill>
              </a:rPr>
              <a:t>definable</a:t>
            </a:r>
            <a:r>
              <a:rPr lang="pl-PL" sz="2400" dirty="0">
                <a:solidFill>
                  <a:srgbClr val="003399"/>
                </a:solidFill>
              </a:rPr>
              <a:t> end </a:t>
            </a:r>
            <a:r>
              <a:rPr lang="pl-PL" sz="2400" dirty="0" err="1">
                <a:solidFill>
                  <a:srgbClr val="003399"/>
                </a:solidFill>
              </a:rPr>
              <a:t>result</a:t>
            </a:r>
            <a:r>
              <a:rPr lang="pl-PL" sz="2400" dirty="0">
                <a:solidFill>
                  <a:srgbClr val="003399"/>
                </a:solidFill>
              </a:rPr>
              <a:t> (</a:t>
            </a:r>
            <a:r>
              <a:rPr lang="pl-PL" sz="2400" dirty="0" err="1">
                <a:solidFill>
                  <a:srgbClr val="003399"/>
                </a:solidFill>
              </a:rPr>
              <a:t>product</a:t>
            </a:r>
            <a:r>
              <a:rPr lang="pl-PL" sz="2400" dirty="0">
                <a:solidFill>
                  <a:srgbClr val="003399"/>
                </a:solidFill>
              </a:rPr>
              <a:t> / service/ </a:t>
            </a:r>
            <a:r>
              <a:rPr lang="pl-PL" sz="2400" dirty="0" err="1">
                <a:solidFill>
                  <a:srgbClr val="003399"/>
                </a:solidFill>
              </a:rPr>
              <a:t>information</a:t>
            </a:r>
            <a:r>
              <a:rPr lang="pl-PL" sz="2400" dirty="0">
                <a:solidFill>
                  <a:srgbClr val="003399"/>
                </a:solidFill>
              </a:rPr>
              <a:t>) </a:t>
            </a:r>
            <a:endParaRPr lang="pl-PL" sz="2400" noProof="0" dirty="0">
              <a:solidFill>
                <a:srgbClr val="003399"/>
              </a:solidFill>
            </a:endParaRPr>
          </a:p>
          <a:p>
            <a:r>
              <a:rPr lang="pl-PL" sz="2400" dirty="0" err="1">
                <a:solidFill>
                  <a:srgbClr val="003399"/>
                </a:solidFill>
              </a:rPr>
              <a:t>Possesses</a:t>
            </a:r>
            <a:r>
              <a:rPr lang="pl-PL" sz="2400" dirty="0">
                <a:solidFill>
                  <a:srgbClr val="003399"/>
                </a:solidFill>
              </a:rPr>
              <a:t> a </a:t>
            </a:r>
            <a:r>
              <a:rPr lang="pl-PL" sz="2400" b="1" dirty="0" err="1">
                <a:solidFill>
                  <a:srgbClr val="003399"/>
                </a:solidFill>
              </a:rPr>
              <a:t>supplier</a:t>
            </a:r>
            <a:r>
              <a:rPr lang="pl-PL" sz="2400" b="1" dirty="0">
                <a:solidFill>
                  <a:srgbClr val="003399"/>
                </a:solidFill>
              </a:rPr>
              <a:t> </a:t>
            </a:r>
            <a:r>
              <a:rPr lang="pl-PL" sz="2400" dirty="0">
                <a:solidFill>
                  <a:srgbClr val="003399"/>
                </a:solidFill>
              </a:rPr>
              <a:t>and </a:t>
            </a:r>
            <a:r>
              <a:rPr lang="pl-PL" sz="2400" b="1" dirty="0" err="1">
                <a:solidFill>
                  <a:srgbClr val="003399"/>
                </a:solidFill>
              </a:rPr>
              <a:t>receiver</a:t>
            </a:r>
            <a:r>
              <a:rPr lang="pl-PL" sz="2400" dirty="0">
                <a:solidFill>
                  <a:srgbClr val="003399"/>
                </a:solidFill>
              </a:rPr>
              <a:t> (</a:t>
            </a:r>
            <a:r>
              <a:rPr lang="pl-PL" sz="2400" dirty="0" err="1">
                <a:solidFill>
                  <a:srgbClr val="003399"/>
                </a:solidFill>
              </a:rPr>
              <a:t>client</a:t>
            </a:r>
            <a:r>
              <a:rPr lang="pl-PL" sz="2400" dirty="0">
                <a:solidFill>
                  <a:srgbClr val="003399"/>
                </a:solidFill>
              </a:rPr>
              <a:t>); </a:t>
            </a:r>
            <a:r>
              <a:rPr lang="pl-PL" sz="2400" dirty="0" err="1">
                <a:solidFill>
                  <a:srgbClr val="003399"/>
                </a:solidFill>
              </a:rPr>
              <a:t>boundaries</a:t>
            </a:r>
            <a:r>
              <a:rPr lang="pl-PL" sz="2400" dirty="0">
                <a:solidFill>
                  <a:srgbClr val="003399"/>
                </a:solidFill>
              </a:rPr>
              <a:t> </a:t>
            </a:r>
            <a:r>
              <a:rPr lang="pl-PL" sz="2400" dirty="0" err="1">
                <a:solidFill>
                  <a:srgbClr val="003399"/>
                </a:solidFill>
              </a:rPr>
              <a:t>are</a:t>
            </a:r>
            <a:r>
              <a:rPr lang="pl-PL" sz="2400" dirty="0">
                <a:solidFill>
                  <a:srgbClr val="003399"/>
                </a:solidFill>
              </a:rPr>
              <a:t> </a:t>
            </a:r>
            <a:r>
              <a:rPr lang="pl-PL" sz="2400" dirty="0" err="1">
                <a:solidFill>
                  <a:srgbClr val="003399"/>
                </a:solidFill>
              </a:rPr>
              <a:t>determined</a:t>
            </a:r>
            <a:r>
              <a:rPr lang="pl-PL" sz="2400" dirty="0">
                <a:solidFill>
                  <a:srgbClr val="003399"/>
                </a:solidFill>
              </a:rPr>
              <a:t> by the </a:t>
            </a:r>
            <a:r>
              <a:rPr lang="pl-PL" sz="2400" dirty="0" err="1">
                <a:solidFill>
                  <a:srgbClr val="003399"/>
                </a:solidFill>
              </a:rPr>
              <a:t>type</a:t>
            </a:r>
            <a:r>
              <a:rPr lang="pl-PL" sz="2400" dirty="0">
                <a:solidFill>
                  <a:srgbClr val="003399"/>
                </a:solidFill>
              </a:rPr>
              <a:t> of </a:t>
            </a:r>
            <a:r>
              <a:rPr lang="pl-PL" sz="2400" dirty="0" err="1">
                <a:solidFill>
                  <a:srgbClr val="003399"/>
                </a:solidFill>
              </a:rPr>
              <a:t>sales</a:t>
            </a:r>
            <a:r>
              <a:rPr lang="pl-PL" sz="2400" dirty="0">
                <a:solidFill>
                  <a:srgbClr val="003399"/>
                </a:solidFill>
              </a:rPr>
              <a:t> </a:t>
            </a:r>
            <a:r>
              <a:rPr lang="pl-PL" sz="2400" dirty="0" err="1">
                <a:solidFill>
                  <a:srgbClr val="003399"/>
                </a:solidFill>
              </a:rPr>
              <a:t>or</a:t>
            </a:r>
            <a:r>
              <a:rPr lang="pl-PL" sz="2400" dirty="0">
                <a:solidFill>
                  <a:srgbClr val="003399"/>
                </a:solidFill>
              </a:rPr>
              <a:t> </a:t>
            </a:r>
            <a:r>
              <a:rPr lang="pl-PL" sz="2400" dirty="0" err="1">
                <a:solidFill>
                  <a:srgbClr val="003399"/>
                </a:solidFill>
              </a:rPr>
              <a:t>purchase</a:t>
            </a:r>
            <a:r>
              <a:rPr lang="pl-PL" sz="2400" dirty="0">
                <a:solidFill>
                  <a:srgbClr val="003399"/>
                </a:solidFill>
              </a:rPr>
              <a:t> </a:t>
            </a:r>
            <a:r>
              <a:rPr lang="pl-PL" sz="2400" dirty="0" err="1">
                <a:solidFill>
                  <a:srgbClr val="003399"/>
                </a:solidFill>
              </a:rPr>
              <a:t>transaction</a:t>
            </a:r>
            <a:endParaRPr lang="en-US" sz="2400" noProof="0" dirty="0">
              <a:solidFill>
                <a:srgbClr val="003399"/>
              </a:solidFill>
            </a:endParaRPr>
          </a:p>
          <a:p>
            <a:r>
              <a:rPr lang="pl-PL" sz="2400" b="1" noProof="0" dirty="0" err="1">
                <a:solidFill>
                  <a:srgbClr val="003399"/>
                </a:solidFill>
              </a:rPr>
              <a:t>Repetition</a:t>
            </a:r>
            <a:r>
              <a:rPr lang="pl-PL" sz="2400" noProof="0" dirty="0">
                <a:solidFill>
                  <a:srgbClr val="003399"/>
                </a:solidFill>
              </a:rPr>
              <a:t> = </a:t>
            </a:r>
            <a:r>
              <a:rPr lang="pl-PL" sz="2400" noProof="0" dirty="0" err="1">
                <a:solidFill>
                  <a:srgbClr val="003399"/>
                </a:solidFill>
              </a:rPr>
              <a:t>can</a:t>
            </a:r>
            <a:r>
              <a:rPr lang="pl-PL" sz="2400" noProof="0" dirty="0">
                <a:solidFill>
                  <a:srgbClr val="003399"/>
                </a:solidFill>
              </a:rPr>
              <a:t> be </a:t>
            </a:r>
            <a:r>
              <a:rPr lang="pl-PL" sz="2400" noProof="0" dirty="0" err="1">
                <a:solidFill>
                  <a:srgbClr val="003399"/>
                </a:solidFill>
              </a:rPr>
              <a:t>recorded</a:t>
            </a:r>
            <a:r>
              <a:rPr lang="pl-PL" sz="2400" noProof="0" dirty="0">
                <a:solidFill>
                  <a:srgbClr val="003399"/>
                </a:solidFill>
              </a:rPr>
              <a:t> in a form </a:t>
            </a:r>
            <a:r>
              <a:rPr lang="pl-PL" sz="2400" noProof="0" dirty="0" err="1">
                <a:solidFill>
                  <a:srgbClr val="003399"/>
                </a:solidFill>
              </a:rPr>
              <a:t>that</a:t>
            </a:r>
            <a:r>
              <a:rPr lang="pl-PL" sz="2400" noProof="0" dirty="0">
                <a:solidFill>
                  <a:srgbClr val="003399"/>
                </a:solidFill>
              </a:rPr>
              <a:t> </a:t>
            </a:r>
            <a:r>
              <a:rPr lang="pl-PL" sz="2400" noProof="0" dirty="0" err="1">
                <a:solidFill>
                  <a:srgbClr val="003399"/>
                </a:solidFill>
              </a:rPr>
              <a:t>can</a:t>
            </a:r>
            <a:r>
              <a:rPr lang="pl-PL" sz="2400" noProof="0" dirty="0">
                <a:solidFill>
                  <a:srgbClr val="003399"/>
                </a:solidFill>
              </a:rPr>
              <a:t> be </a:t>
            </a:r>
            <a:r>
              <a:rPr lang="pl-PL" sz="2400" noProof="0" dirty="0" err="1">
                <a:solidFill>
                  <a:srgbClr val="003399"/>
                </a:solidFill>
              </a:rPr>
              <a:t>read</a:t>
            </a:r>
            <a:r>
              <a:rPr lang="pl-PL" sz="2400" noProof="0" dirty="0">
                <a:solidFill>
                  <a:srgbClr val="003399"/>
                </a:solidFill>
              </a:rPr>
              <a:t> by </a:t>
            </a:r>
            <a:r>
              <a:rPr lang="pl-PL" sz="2400" noProof="0" dirty="0" err="1">
                <a:solidFill>
                  <a:srgbClr val="003399"/>
                </a:solidFill>
              </a:rPr>
              <a:t>those</a:t>
            </a:r>
            <a:r>
              <a:rPr lang="pl-PL" sz="2400" noProof="0" dirty="0">
                <a:solidFill>
                  <a:srgbClr val="003399"/>
                </a:solidFill>
              </a:rPr>
              <a:t> </a:t>
            </a:r>
            <a:r>
              <a:rPr lang="pl-PL" sz="2400" noProof="0" dirty="0" err="1">
                <a:solidFill>
                  <a:srgbClr val="003399"/>
                </a:solidFill>
              </a:rPr>
              <a:t>carryin</a:t>
            </a:r>
            <a:r>
              <a:rPr lang="pl-PL" sz="2400" dirty="0">
                <a:solidFill>
                  <a:srgbClr val="003399"/>
                </a:solidFill>
              </a:rPr>
              <a:t>g out the </a:t>
            </a:r>
            <a:r>
              <a:rPr lang="pl-PL" sz="2400" dirty="0" err="1">
                <a:solidFill>
                  <a:srgbClr val="003399"/>
                </a:solidFill>
              </a:rPr>
              <a:t>process</a:t>
            </a:r>
            <a:endParaRPr lang="en-US" sz="2400"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spTree>
    <p:extLst>
      <p:ext uri="{BB962C8B-B14F-4D97-AF65-F5344CB8AC3E}">
        <p14:creationId xmlns:p14="http://schemas.microsoft.com/office/powerpoint/2010/main" val="132185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solidFill>
                  <a:schemeClr val="accent6"/>
                </a:solidFill>
              </a:rPr>
              <a:t>Process</a:t>
            </a:r>
            <a:endParaRPr lang="en-US" sz="4000" noProof="0" dirty="0"/>
          </a:p>
        </p:txBody>
      </p:sp>
      <p:sp>
        <p:nvSpPr>
          <p:cNvPr id="3" name="Symbol zastępczy zawartości 2"/>
          <p:cNvSpPr>
            <a:spLocks noGrp="1"/>
          </p:cNvSpPr>
          <p:nvPr>
            <p:ph idx="1"/>
          </p:nvPr>
        </p:nvSpPr>
        <p:spPr>
          <a:xfrm>
            <a:off x="457200" y="1717675"/>
            <a:ext cx="8229600" cy="4530725"/>
          </a:xfrm>
        </p:spPr>
        <p:txBody>
          <a:bodyPr/>
          <a:lstStyle/>
          <a:p>
            <a:endParaRPr lang="en-US" sz="1200" noProof="0" dirty="0"/>
          </a:p>
          <a:p>
            <a:endParaRPr lang="en-US" sz="1200" noProof="0" dirty="0"/>
          </a:p>
          <a:p>
            <a:endParaRPr lang="en-US" sz="1200" noProof="0" dirty="0"/>
          </a:p>
          <a:p>
            <a:endParaRPr lang="en-US" sz="1200" noProof="0" dirty="0"/>
          </a:p>
          <a:p>
            <a:endParaRPr lang="en-US" sz="1200" noProof="0" dirty="0"/>
          </a:p>
          <a:p>
            <a:endParaRPr lang="en-US" sz="1200" noProof="0" dirty="0"/>
          </a:p>
          <a:p>
            <a:endParaRPr lang="en-US" sz="1200" noProof="0" dirty="0"/>
          </a:p>
          <a:p>
            <a:endParaRPr lang="en-US" sz="1200" noProof="0" dirty="0"/>
          </a:p>
          <a:p>
            <a:endParaRPr lang="en-US" sz="1200" noProof="0" dirty="0"/>
          </a:p>
          <a:p>
            <a:endParaRPr lang="en-US" sz="1200" noProof="0" dirty="0"/>
          </a:p>
          <a:p>
            <a:endParaRPr lang="en-US" sz="1200" noProof="0" dirty="0"/>
          </a:p>
          <a:p>
            <a:endParaRPr lang="en-US" sz="1200" noProof="0" dirty="0"/>
          </a:p>
          <a:p>
            <a:endParaRPr lang="en-US" sz="1200" noProof="0" dirty="0"/>
          </a:p>
          <a:p>
            <a:endParaRPr lang="en-US" sz="1200" noProof="0" dirty="0"/>
          </a:p>
          <a:p>
            <a:endParaRPr lang="en-US" sz="1200" noProof="0" dirty="0"/>
          </a:p>
          <a:p>
            <a:endParaRPr lang="en-US" sz="1200" noProof="0" dirty="0"/>
          </a:p>
          <a:p>
            <a:endParaRPr lang="en-US" sz="1200" noProof="0" dirty="0"/>
          </a:p>
          <a:p>
            <a:endParaRPr lang="en-US" sz="1200" noProof="0" dirty="0"/>
          </a:p>
          <a:p>
            <a:endParaRPr lang="en-US" sz="1200" noProof="0" dirty="0"/>
          </a:p>
          <a:p>
            <a:endParaRPr lang="en-US" sz="1200" noProof="0" dirty="0"/>
          </a:p>
          <a:p>
            <a:pPr>
              <a:buNone/>
            </a:pPr>
            <a:r>
              <a:rPr lang="en-US" sz="1000" noProof="0" dirty="0">
                <a:hlinkClick r:id="rId3"/>
              </a:rPr>
              <a:t>http://media.gorannecin.rs/2010/11/Krava-mleko.jpg</a:t>
            </a:r>
            <a:r>
              <a:rPr lang="en-US" sz="1000" noProof="0" dirty="0"/>
              <a:t>, </a:t>
            </a:r>
            <a:r>
              <a:rPr lang="en-US" sz="1000" noProof="0" dirty="0">
                <a:hlinkClick r:id="rId4"/>
              </a:rPr>
              <a:t>http://czytamyetykiety.pl/wp-content/uploads/2013/09/Serek-wiejski-24668-big.jpg</a:t>
            </a:r>
            <a:r>
              <a:rPr lang="en-US" sz="1000" noProof="0" dirty="0"/>
              <a:t>, </a:t>
            </a:r>
            <a:r>
              <a:rPr lang="en-US" sz="1000" noProof="0" dirty="0">
                <a:hlinkClick r:id="rId5"/>
              </a:rPr>
              <a:t>http://www.school-clipart.com/school_clipart_images/a_smiling_boy_with_glasses_carrying_four_large_books_0521-1005-0821-5711_SMU.jpg</a:t>
            </a:r>
            <a:r>
              <a:rPr lang="en-US" sz="1000" noProof="0" dirty="0"/>
              <a:t>, </a:t>
            </a:r>
            <a:r>
              <a:rPr lang="en-US" sz="1000" noProof="0" dirty="0">
                <a:hlinkClick r:id="rId6"/>
              </a:rPr>
              <a:t>http://www.clipartbest.com/cliparts/MiL/Lgp/MiLLgpqeT.gif</a:t>
            </a:r>
            <a:endParaRPr lang="en-US" sz="1000" noProof="0" dirty="0"/>
          </a:p>
          <a:p>
            <a:pPr>
              <a:buNone/>
            </a:pPr>
            <a:endParaRPr lang="en-US" sz="1200" noProof="0" dirty="0"/>
          </a:p>
        </p:txBody>
      </p:sp>
      <p:sp>
        <p:nvSpPr>
          <p:cNvPr id="4" name="Symbol zastępczy stopki 3"/>
          <p:cNvSpPr>
            <a:spLocks noGrp="1"/>
          </p:cNvSpPr>
          <p:nvPr>
            <p:ph type="ftr" sz="quarter" idx="11"/>
          </p:nvPr>
        </p:nvSpPr>
        <p:spPr/>
        <p:txBody>
          <a:bodyPr/>
          <a:lstStyle/>
          <a:p>
            <a:r>
              <a:rPr lang="pl-PL" altLang="en-US"/>
              <a:t>PJAIT</a:t>
            </a:r>
          </a:p>
        </p:txBody>
      </p:sp>
      <p:pic>
        <p:nvPicPr>
          <p:cNvPr id="9" name="Obraz 8" descr="Krava-mleko.jpg"/>
          <p:cNvPicPr>
            <a:picLocks noChangeAspect="1"/>
          </p:cNvPicPr>
          <p:nvPr/>
        </p:nvPicPr>
        <p:blipFill>
          <a:blip r:embed="rId7" cstate="print"/>
          <a:stretch>
            <a:fillRect/>
          </a:stretch>
        </p:blipFill>
        <p:spPr>
          <a:xfrm>
            <a:off x="683568" y="1340768"/>
            <a:ext cx="3122290" cy="1884141"/>
          </a:xfrm>
          <a:prstGeom prst="rect">
            <a:avLst/>
          </a:prstGeom>
        </p:spPr>
      </p:pic>
      <p:pic>
        <p:nvPicPr>
          <p:cNvPr id="10" name="Obraz 9" descr="Serek-wiejski-24668-big.jpg"/>
          <p:cNvPicPr>
            <a:picLocks noChangeAspect="1"/>
          </p:cNvPicPr>
          <p:nvPr/>
        </p:nvPicPr>
        <p:blipFill>
          <a:blip r:embed="rId8" cstate="print"/>
          <a:stretch>
            <a:fillRect/>
          </a:stretch>
        </p:blipFill>
        <p:spPr>
          <a:xfrm>
            <a:off x="5508104" y="1340768"/>
            <a:ext cx="2078484" cy="1900328"/>
          </a:xfrm>
          <a:prstGeom prst="rect">
            <a:avLst/>
          </a:prstGeom>
        </p:spPr>
      </p:pic>
      <p:pic>
        <p:nvPicPr>
          <p:cNvPr id="11" name="Obraz 10" descr="a_smiling_boy_with_glasses_carrying_four_large_books_0521-1005-0821-5711_SMU.jpg"/>
          <p:cNvPicPr>
            <a:picLocks noChangeAspect="1"/>
          </p:cNvPicPr>
          <p:nvPr/>
        </p:nvPicPr>
        <p:blipFill>
          <a:blip r:embed="rId9" cstate="print"/>
          <a:stretch>
            <a:fillRect/>
          </a:stretch>
        </p:blipFill>
        <p:spPr>
          <a:xfrm>
            <a:off x="1043608" y="3645024"/>
            <a:ext cx="1852166" cy="2065613"/>
          </a:xfrm>
          <a:prstGeom prst="rect">
            <a:avLst/>
          </a:prstGeom>
        </p:spPr>
      </p:pic>
      <p:pic>
        <p:nvPicPr>
          <p:cNvPr id="12" name="Obraz 11" descr="MiLLgpqeT.gif"/>
          <p:cNvPicPr>
            <a:picLocks noChangeAspect="1"/>
          </p:cNvPicPr>
          <p:nvPr/>
        </p:nvPicPr>
        <p:blipFill>
          <a:blip r:embed="rId10" cstate="print"/>
          <a:stretch>
            <a:fillRect/>
          </a:stretch>
        </p:blipFill>
        <p:spPr>
          <a:xfrm>
            <a:off x="5580112" y="3776069"/>
            <a:ext cx="1584176" cy="2024990"/>
          </a:xfrm>
          <a:prstGeom prst="rect">
            <a:avLst/>
          </a:prstGeom>
        </p:spPr>
      </p:pic>
      <p:cxnSp>
        <p:nvCxnSpPr>
          <p:cNvPr id="14" name="Łącznik prosty ze strzałką 13"/>
          <p:cNvCxnSpPr/>
          <p:nvPr/>
        </p:nvCxnSpPr>
        <p:spPr bwMode="auto">
          <a:xfrm>
            <a:off x="4139952" y="2204864"/>
            <a:ext cx="79208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Łącznik prosty ze strzałką 15"/>
          <p:cNvCxnSpPr/>
          <p:nvPr/>
        </p:nvCxnSpPr>
        <p:spPr bwMode="auto">
          <a:xfrm>
            <a:off x="3419872" y="4653136"/>
            <a:ext cx="144016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4000" b="1" dirty="0" err="1"/>
              <a:t>Process</a:t>
            </a:r>
            <a:r>
              <a:rPr lang="pl-PL" sz="4000" b="1" dirty="0"/>
              <a:t> </a:t>
            </a:r>
            <a:r>
              <a:rPr lang="pl-PL" sz="4000" b="1" dirty="0" err="1"/>
              <a:t>types</a:t>
            </a:r>
            <a:r>
              <a:rPr lang="pl-PL" sz="4000" b="1" dirty="0"/>
              <a:t> – </a:t>
            </a:r>
            <a:r>
              <a:rPr lang="pl-PL" sz="4000" b="1" dirty="0" err="1"/>
              <a:t>importance</a:t>
            </a:r>
            <a:r>
              <a:rPr lang="pl-PL" sz="4000" b="1" dirty="0"/>
              <a:t> of </a:t>
            </a:r>
            <a:r>
              <a:rPr lang="pl-PL" sz="4000" b="1" dirty="0" err="1"/>
              <a:t>organizational</a:t>
            </a:r>
            <a:r>
              <a:rPr lang="pl-PL" sz="4000" b="1" dirty="0"/>
              <a:t> </a:t>
            </a:r>
            <a:r>
              <a:rPr lang="pl-PL" sz="4000" b="1" dirty="0" err="1"/>
              <a:t>tasks</a:t>
            </a:r>
            <a:endParaRPr lang="en-US" sz="4000" b="1" noProof="0" dirty="0"/>
          </a:p>
        </p:txBody>
      </p:sp>
      <p:sp>
        <p:nvSpPr>
          <p:cNvPr id="3" name="Symbol zastępczy zawartości 2"/>
          <p:cNvSpPr>
            <a:spLocks noGrp="1"/>
          </p:cNvSpPr>
          <p:nvPr>
            <p:ph idx="1"/>
          </p:nvPr>
        </p:nvSpPr>
        <p:spPr/>
        <p:txBody>
          <a:bodyPr/>
          <a:lstStyle/>
          <a:p>
            <a:r>
              <a:rPr lang="pl-PL" sz="2400" b="1" noProof="0" dirty="0" err="1">
                <a:solidFill>
                  <a:srgbClr val="003399"/>
                </a:solidFill>
              </a:rPr>
              <a:t>Primary</a:t>
            </a:r>
            <a:r>
              <a:rPr lang="pl-PL" sz="2400" b="1" noProof="0" dirty="0">
                <a:solidFill>
                  <a:srgbClr val="003399"/>
                </a:solidFill>
              </a:rPr>
              <a:t> </a:t>
            </a:r>
            <a:r>
              <a:rPr lang="pl-PL" sz="2400" b="1" noProof="0" dirty="0" err="1">
                <a:solidFill>
                  <a:srgbClr val="003399"/>
                </a:solidFill>
              </a:rPr>
              <a:t>processes</a:t>
            </a:r>
            <a:r>
              <a:rPr lang="pl-PL" sz="2400" b="1" noProof="0" dirty="0">
                <a:solidFill>
                  <a:srgbClr val="003399"/>
                </a:solidFill>
              </a:rPr>
              <a:t> (</a:t>
            </a:r>
            <a:r>
              <a:rPr lang="pl-PL" sz="2400" b="1" noProof="0" dirty="0" err="1">
                <a:solidFill>
                  <a:srgbClr val="003399"/>
                </a:solidFill>
              </a:rPr>
              <a:t>activities</a:t>
            </a:r>
            <a:r>
              <a:rPr lang="pl-PL" sz="2400" b="1" noProof="0" dirty="0">
                <a:solidFill>
                  <a:srgbClr val="003399"/>
                </a:solidFill>
              </a:rPr>
              <a:t>)</a:t>
            </a:r>
            <a:r>
              <a:rPr lang="en-US" sz="2400" b="1" noProof="0" dirty="0">
                <a:solidFill>
                  <a:srgbClr val="003399"/>
                </a:solidFill>
              </a:rPr>
              <a:t>,</a:t>
            </a:r>
          </a:p>
          <a:p>
            <a:pPr marL="344487" lvl="1" indent="0" algn="just">
              <a:buNone/>
            </a:pPr>
            <a:r>
              <a:rPr lang="pl-PL" sz="2000" noProof="0" dirty="0" err="1">
                <a:solidFill>
                  <a:srgbClr val="003399"/>
                </a:solidFill>
              </a:rPr>
              <a:t>Result</a:t>
            </a:r>
            <a:r>
              <a:rPr lang="pl-PL" sz="2000" noProof="0" dirty="0">
                <a:solidFill>
                  <a:srgbClr val="003399"/>
                </a:solidFill>
              </a:rPr>
              <a:t> in a </a:t>
            </a:r>
            <a:r>
              <a:rPr lang="pl-PL" sz="2000" noProof="0" dirty="0" err="1">
                <a:solidFill>
                  <a:srgbClr val="003399"/>
                </a:solidFill>
              </a:rPr>
              <a:t>product</a:t>
            </a:r>
            <a:r>
              <a:rPr lang="pl-PL" sz="2000" noProof="0" dirty="0">
                <a:solidFill>
                  <a:srgbClr val="003399"/>
                </a:solidFill>
              </a:rPr>
              <a:t> (service) sold in the market – the </a:t>
            </a:r>
            <a:r>
              <a:rPr lang="pl-PL" sz="2000" noProof="0" dirty="0" err="1">
                <a:solidFill>
                  <a:srgbClr val="003399"/>
                </a:solidFill>
              </a:rPr>
              <a:t>basic</a:t>
            </a:r>
            <a:r>
              <a:rPr lang="pl-PL" sz="2000" noProof="0" dirty="0">
                <a:solidFill>
                  <a:srgbClr val="003399"/>
                </a:solidFill>
              </a:rPr>
              <a:t> products/services </a:t>
            </a:r>
            <a:r>
              <a:rPr lang="pl-PL" sz="2000" noProof="0" dirty="0" err="1">
                <a:solidFill>
                  <a:srgbClr val="003399"/>
                </a:solidFill>
              </a:rPr>
              <a:t>that</a:t>
            </a:r>
            <a:r>
              <a:rPr lang="pl-PL" sz="2000" noProof="0" dirty="0">
                <a:solidFill>
                  <a:srgbClr val="003399"/>
                </a:solidFill>
              </a:rPr>
              <a:t> </a:t>
            </a:r>
            <a:r>
              <a:rPr lang="pl-PL" sz="2000" noProof="0" dirty="0" err="1">
                <a:solidFill>
                  <a:srgbClr val="003399"/>
                </a:solidFill>
              </a:rPr>
              <a:t>bring</a:t>
            </a:r>
            <a:r>
              <a:rPr lang="pl-PL" sz="2000" noProof="0" dirty="0">
                <a:solidFill>
                  <a:srgbClr val="003399"/>
                </a:solidFill>
              </a:rPr>
              <a:t> in </a:t>
            </a:r>
            <a:r>
              <a:rPr lang="pl-PL" sz="2000" noProof="0" dirty="0" err="1">
                <a:solidFill>
                  <a:srgbClr val="003399"/>
                </a:solidFill>
              </a:rPr>
              <a:t>income</a:t>
            </a:r>
            <a:r>
              <a:rPr lang="pl-PL" sz="2000" noProof="0" dirty="0">
                <a:solidFill>
                  <a:srgbClr val="003399"/>
                </a:solidFill>
              </a:rPr>
              <a:t> for the </a:t>
            </a:r>
            <a:r>
              <a:rPr lang="pl-PL" sz="2000" noProof="0" dirty="0" err="1">
                <a:solidFill>
                  <a:srgbClr val="003399"/>
                </a:solidFill>
              </a:rPr>
              <a:t>comapny</a:t>
            </a:r>
            <a:r>
              <a:rPr lang="pl-PL" sz="2000" noProof="0" dirty="0">
                <a:solidFill>
                  <a:srgbClr val="003399"/>
                </a:solidFill>
              </a:rPr>
              <a:t> </a:t>
            </a:r>
            <a:r>
              <a:rPr lang="pl-PL" sz="2000" noProof="0" dirty="0" err="1">
                <a:solidFill>
                  <a:srgbClr val="003399"/>
                </a:solidFill>
              </a:rPr>
              <a:t>e.g</a:t>
            </a:r>
            <a:r>
              <a:rPr lang="pl-PL" sz="2000" noProof="0" dirty="0">
                <a:solidFill>
                  <a:srgbClr val="003399"/>
                </a:solidFill>
              </a:rPr>
              <a:t>. the </a:t>
            </a:r>
            <a:r>
              <a:rPr lang="pl-PL" sz="2000" noProof="0" dirty="0" err="1">
                <a:solidFill>
                  <a:srgbClr val="003399"/>
                </a:solidFill>
              </a:rPr>
              <a:t>production</a:t>
            </a:r>
            <a:r>
              <a:rPr lang="pl-PL" sz="2000" noProof="0" dirty="0">
                <a:solidFill>
                  <a:srgbClr val="003399"/>
                </a:solidFill>
              </a:rPr>
              <a:t> and </a:t>
            </a:r>
            <a:r>
              <a:rPr lang="pl-PL" sz="2000" noProof="0" dirty="0" err="1">
                <a:solidFill>
                  <a:srgbClr val="003399"/>
                </a:solidFill>
              </a:rPr>
              <a:t>sales</a:t>
            </a:r>
            <a:r>
              <a:rPr lang="pl-PL" sz="2000" noProof="0" dirty="0">
                <a:solidFill>
                  <a:srgbClr val="003399"/>
                </a:solidFill>
              </a:rPr>
              <a:t> of a </a:t>
            </a:r>
            <a:r>
              <a:rPr lang="pl-PL" sz="2000" noProof="0" dirty="0" err="1">
                <a:solidFill>
                  <a:srgbClr val="003399"/>
                </a:solidFill>
              </a:rPr>
              <a:t>product</a:t>
            </a:r>
            <a:r>
              <a:rPr lang="pl-PL" sz="2000" noProof="0" dirty="0">
                <a:solidFill>
                  <a:srgbClr val="003399"/>
                </a:solidFill>
              </a:rPr>
              <a:t> in a </a:t>
            </a:r>
            <a:r>
              <a:rPr lang="pl-PL" sz="2000" noProof="0" dirty="0" err="1">
                <a:solidFill>
                  <a:srgbClr val="003399"/>
                </a:solidFill>
              </a:rPr>
              <a:t>manufacturing</a:t>
            </a:r>
            <a:r>
              <a:rPr lang="pl-PL" sz="2000" noProof="0" dirty="0">
                <a:solidFill>
                  <a:srgbClr val="003399"/>
                </a:solidFill>
              </a:rPr>
              <a:t> </a:t>
            </a:r>
            <a:r>
              <a:rPr lang="pl-PL" sz="2000" noProof="0" dirty="0" err="1">
                <a:solidFill>
                  <a:srgbClr val="003399"/>
                </a:solidFill>
              </a:rPr>
              <a:t>company</a:t>
            </a:r>
            <a:r>
              <a:rPr lang="pl-PL" sz="2000" noProof="0" dirty="0">
                <a:solidFill>
                  <a:srgbClr val="003399"/>
                </a:solidFill>
              </a:rPr>
              <a:t> </a:t>
            </a:r>
            <a:r>
              <a:rPr lang="pl-PL" sz="2000" noProof="0" dirty="0" err="1">
                <a:solidFill>
                  <a:srgbClr val="003399"/>
                </a:solidFill>
              </a:rPr>
              <a:t>or</a:t>
            </a:r>
            <a:r>
              <a:rPr lang="pl-PL" sz="2000" noProof="0" dirty="0">
                <a:solidFill>
                  <a:srgbClr val="003399"/>
                </a:solidFill>
              </a:rPr>
              <a:t> </a:t>
            </a:r>
            <a:r>
              <a:rPr lang="pl-PL" sz="2000" noProof="0" dirty="0" err="1">
                <a:solidFill>
                  <a:srgbClr val="003399"/>
                </a:solidFill>
              </a:rPr>
              <a:t>book</a:t>
            </a:r>
            <a:r>
              <a:rPr lang="pl-PL" sz="2000" noProof="0" dirty="0">
                <a:solidFill>
                  <a:srgbClr val="003399"/>
                </a:solidFill>
              </a:rPr>
              <a:t> </a:t>
            </a:r>
            <a:r>
              <a:rPr lang="pl-PL" sz="2000" noProof="0" dirty="0" err="1">
                <a:solidFill>
                  <a:srgbClr val="003399"/>
                </a:solidFill>
              </a:rPr>
              <a:t>keeping</a:t>
            </a:r>
            <a:r>
              <a:rPr lang="pl-PL" sz="2000" noProof="0" dirty="0">
                <a:solidFill>
                  <a:srgbClr val="003399"/>
                </a:solidFill>
              </a:rPr>
              <a:t> in </a:t>
            </a:r>
            <a:r>
              <a:rPr lang="pl-PL" sz="2000" noProof="0" dirty="0" err="1">
                <a:solidFill>
                  <a:srgbClr val="003399"/>
                </a:solidFill>
              </a:rPr>
              <a:t>an</a:t>
            </a:r>
            <a:r>
              <a:rPr lang="pl-PL" sz="2000" noProof="0" dirty="0">
                <a:solidFill>
                  <a:srgbClr val="003399"/>
                </a:solidFill>
              </a:rPr>
              <a:t> </a:t>
            </a:r>
            <a:r>
              <a:rPr lang="pl-PL" sz="2000" noProof="0" dirty="0" err="1">
                <a:solidFill>
                  <a:srgbClr val="003399"/>
                </a:solidFill>
              </a:rPr>
              <a:t>accounting</a:t>
            </a:r>
            <a:r>
              <a:rPr lang="pl-PL" sz="2000" noProof="0" dirty="0">
                <a:solidFill>
                  <a:srgbClr val="003399"/>
                </a:solidFill>
              </a:rPr>
              <a:t> </a:t>
            </a:r>
            <a:r>
              <a:rPr lang="pl-PL" sz="2000" noProof="0" dirty="0" err="1">
                <a:solidFill>
                  <a:srgbClr val="003399"/>
                </a:solidFill>
              </a:rPr>
              <a:t>office</a:t>
            </a:r>
            <a:r>
              <a:rPr lang="pl-PL" sz="2000" noProof="0" dirty="0">
                <a:solidFill>
                  <a:srgbClr val="003399"/>
                </a:solidFill>
              </a:rPr>
              <a:t>.</a:t>
            </a:r>
            <a:endParaRPr lang="en-US" sz="2000" noProof="0" dirty="0">
              <a:solidFill>
                <a:srgbClr val="003399"/>
              </a:solidFill>
            </a:endParaRPr>
          </a:p>
          <a:p>
            <a:r>
              <a:rPr lang="pl-PL" sz="2400" b="1" noProof="0" dirty="0" err="1">
                <a:solidFill>
                  <a:srgbClr val="003399"/>
                </a:solidFill>
              </a:rPr>
              <a:t>Support</a:t>
            </a:r>
            <a:r>
              <a:rPr lang="pl-PL" sz="2400" b="1" noProof="0" dirty="0">
                <a:solidFill>
                  <a:srgbClr val="003399"/>
                </a:solidFill>
              </a:rPr>
              <a:t> </a:t>
            </a:r>
            <a:r>
              <a:rPr lang="pl-PL" sz="2400" b="1" noProof="0" dirty="0" err="1">
                <a:solidFill>
                  <a:srgbClr val="003399"/>
                </a:solidFill>
              </a:rPr>
              <a:t>processes</a:t>
            </a:r>
            <a:r>
              <a:rPr lang="pl-PL" sz="2400" b="1" noProof="0" dirty="0">
                <a:solidFill>
                  <a:srgbClr val="003399"/>
                </a:solidFill>
              </a:rPr>
              <a:t> (</a:t>
            </a:r>
            <a:r>
              <a:rPr lang="pl-PL" sz="2400" b="1" noProof="0" dirty="0" err="1">
                <a:solidFill>
                  <a:srgbClr val="003399"/>
                </a:solidFill>
              </a:rPr>
              <a:t>activities</a:t>
            </a:r>
            <a:r>
              <a:rPr lang="pl-PL" sz="2400" noProof="0" dirty="0">
                <a:solidFill>
                  <a:srgbClr val="003399"/>
                </a:solidFill>
              </a:rPr>
              <a:t>)</a:t>
            </a:r>
            <a:endParaRPr lang="pl-PL" sz="2400" dirty="0">
              <a:solidFill>
                <a:srgbClr val="003399"/>
              </a:solidFill>
            </a:endParaRPr>
          </a:p>
          <a:p>
            <a:pPr marL="344487" lvl="1" indent="0" algn="just">
              <a:buNone/>
            </a:pPr>
            <a:r>
              <a:rPr lang="pl-PL" sz="2000" noProof="0" dirty="0">
                <a:solidFill>
                  <a:srgbClr val="003399"/>
                </a:solidFill>
              </a:rPr>
              <a:t>Do</a:t>
            </a:r>
            <a:r>
              <a:rPr lang="en-US" sz="2000" dirty="0">
                <a:solidFill>
                  <a:srgbClr val="003399"/>
                </a:solidFill>
              </a:rPr>
              <a:t> not directly create products or services but are necessary to facilitate or assist the execution of operating or management processes. Examples of processes that support operating processes are supply procurements, inventory replenishment, and machine maintenance. Examples of processes that support management processes are administrative, typically associated with finance, accounting, sales, or human resources.</a:t>
            </a:r>
            <a:endParaRPr lang="en-US" sz="2000"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endParaRPr lang="pl-PL"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4000" b="1" dirty="0" err="1"/>
              <a:t>Process</a:t>
            </a:r>
            <a:r>
              <a:rPr lang="pl-PL" sz="4000" b="1" dirty="0"/>
              <a:t> </a:t>
            </a:r>
            <a:r>
              <a:rPr lang="pl-PL" sz="4000" b="1" dirty="0" err="1"/>
              <a:t>types</a:t>
            </a:r>
            <a:r>
              <a:rPr lang="pl-PL" sz="4000" b="1" dirty="0"/>
              <a:t> – </a:t>
            </a:r>
            <a:r>
              <a:rPr lang="pl-PL" sz="4000" b="1" dirty="0" err="1"/>
              <a:t>importance</a:t>
            </a:r>
            <a:r>
              <a:rPr lang="pl-PL" sz="4000" b="1" dirty="0"/>
              <a:t> of </a:t>
            </a:r>
            <a:r>
              <a:rPr lang="pl-PL" sz="4000" b="1" dirty="0" err="1"/>
              <a:t>organizational</a:t>
            </a:r>
            <a:r>
              <a:rPr lang="pl-PL" sz="4000" b="1" dirty="0"/>
              <a:t> </a:t>
            </a:r>
            <a:r>
              <a:rPr lang="pl-PL" sz="4000" b="1" dirty="0" err="1"/>
              <a:t>tasks</a:t>
            </a:r>
            <a:endParaRPr lang="en-US" sz="4000" b="1" noProof="0" dirty="0"/>
          </a:p>
        </p:txBody>
      </p:sp>
      <p:sp>
        <p:nvSpPr>
          <p:cNvPr id="3" name="Symbol zastępczy zawartości 2"/>
          <p:cNvSpPr>
            <a:spLocks noGrp="1"/>
          </p:cNvSpPr>
          <p:nvPr>
            <p:ph idx="1"/>
          </p:nvPr>
        </p:nvSpPr>
        <p:spPr/>
        <p:txBody>
          <a:bodyPr/>
          <a:lstStyle/>
          <a:p>
            <a:r>
              <a:rPr lang="pl-PL" sz="2800" b="1" noProof="0" dirty="0" err="1">
                <a:solidFill>
                  <a:srgbClr val="003399"/>
                </a:solidFill>
              </a:rPr>
              <a:t>Managerial</a:t>
            </a:r>
            <a:r>
              <a:rPr lang="pl-PL" sz="2800" b="1" noProof="0" dirty="0">
                <a:solidFill>
                  <a:srgbClr val="003399"/>
                </a:solidFill>
              </a:rPr>
              <a:t> </a:t>
            </a:r>
            <a:r>
              <a:rPr lang="pl-PL" sz="2800" b="1" noProof="0" dirty="0" err="1">
                <a:solidFill>
                  <a:srgbClr val="003399"/>
                </a:solidFill>
              </a:rPr>
              <a:t>processes</a:t>
            </a:r>
            <a:r>
              <a:rPr lang="pl-PL" sz="2800" b="1" noProof="0" dirty="0">
                <a:solidFill>
                  <a:srgbClr val="003399"/>
                </a:solidFill>
              </a:rPr>
              <a:t> </a:t>
            </a:r>
            <a:r>
              <a:rPr lang="pl-PL" sz="2800" noProof="0" dirty="0">
                <a:solidFill>
                  <a:srgbClr val="003399"/>
                </a:solidFill>
              </a:rPr>
              <a:t>- of</a:t>
            </a:r>
            <a:r>
              <a:rPr lang="pl-PL" sz="2800" dirty="0">
                <a:solidFill>
                  <a:srgbClr val="003399"/>
                </a:solidFill>
              </a:rPr>
              <a:t> </a:t>
            </a:r>
            <a:r>
              <a:rPr lang="pl-PL" sz="2800" dirty="0" err="1">
                <a:solidFill>
                  <a:srgbClr val="003399"/>
                </a:solidFill>
              </a:rPr>
              <a:t>conceptual</a:t>
            </a:r>
            <a:r>
              <a:rPr lang="pl-PL" sz="2800" dirty="0">
                <a:solidFill>
                  <a:srgbClr val="003399"/>
                </a:solidFill>
              </a:rPr>
              <a:t> </a:t>
            </a:r>
            <a:r>
              <a:rPr lang="pl-PL" sz="2800" dirty="0" err="1">
                <a:solidFill>
                  <a:srgbClr val="003399"/>
                </a:solidFill>
              </a:rPr>
              <a:t>nature</a:t>
            </a:r>
            <a:r>
              <a:rPr lang="pl-PL" sz="2800" dirty="0">
                <a:solidFill>
                  <a:srgbClr val="003399"/>
                </a:solidFill>
              </a:rPr>
              <a:t>, the </a:t>
            </a:r>
            <a:r>
              <a:rPr lang="pl-PL" sz="2800" dirty="0" err="1">
                <a:solidFill>
                  <a:srgbClr val="003399"/>
                </a:solidFill>
              </a:rPr>
              <a:t>effects</a:t>
            </a:r>
            <a:r>
              <a:rPr lang="pl-PL" sz="2800" dirty="0">
                <a:solidFill>
                  <a:srgbClr val="003399"/>
                </a:solidFill>
              </a:rPr>
              <a:t> of </a:t>
            </a:r>
            <a:r>
              <a:rPr lang="pl-PL" sz="2800" dirty="0" err="1">
                <a:solidFill>
                  <a:srgbClr val="003399"/>
                </a:solidFill>
              </a:rPr>
              <a:t>these</a:t>
            </a:r>
            <a:r>
              <a:rPr lang="pl-PL" sz="2800" dirty="0">
                <a:solidFill>
                  <a:srgbClr val="003399"/>
                </a:solidFill>
              </a:rPr>
              <a:t> </a:t>
            </a:r>
            <a:r>
              <a:rPr lang="pl-PL" sz="2800" dirty="0" err="1">
                <a:solidFill>
                  <a:srgbClr val="003399"/>
                </a:solidFill>
              </a:rPr>
              <a:t>processes</a:t>
            </a:r>
            <a:r>
              <a:rPr lang="pl-PL" sz="2800" dirty="0">
                <a:solidFill>
                  <a:srgbClr val="003399"/>
                </a:solidFill>
              </a:rPr>
              <a:t> </a:t>
            </a:r>
            <a:r>
              <a:rPr lang="pl-PL" sz="2800" dirty="0" err="1">
                <a:solidFill>
                  <a:srgbClr val="003399"/>
                </a:solidFill>
              </a:rPr>
              <a:t>are</a:t>
            </a:r>
            <a:r>
              <a:rPr lang="pl-PL" sz="2800" dirty="0">
                <a:solidFill>
                  <a:srgbClr val="003399"/>
                </a:solidFill>
              </a:rPr>
              <a:t> </a:t>
            </a:r>
            <a:r>
              <a:rPr lang="pl-PL" sz="2800" dirty="0" err="1">
                <a:solidFill>
                  <a:srgbClr val="003399"/>
                </a:solidFill>
              </a:rPr>
              <a:t>intangible</a:t>
            </a:r>
            <a:r>
              <a:rPr lang="pl-PL" sz="2800" dirty="0">
                <a:solidFill>
                  <a:srgbClr val="003399"/>
                </a:solidFill>
              </a:rPr>
              <a:t> „service” (</a:t>
            </a:r>
            <a:r>
              <a:rPr lang="pl-PL" sz="2800" dirty="0" err="1">
                <a:solidFill>
                  <a:srgbClr val="003399"/>
                </a:solidFill>
              </a:rPr>
              <a:t>such</a:t>
            </a:r>
            <a:r>
              <a:rPr lang="pl-PL" sz="2800" dirty="0">
                <a:solidFill>
                  <a:srgbClr val="003399"/>
                </a:solidFill>
              </a:rPr>
              <a:t> as </a:t>
            </a:r>
            <a:r>
              <a:rPr lang="pl-PL" sz="2800" dirty="0" err="1">
                <a:solidFill>
                  <a:srgbClr val="003399"/>
                </a:solidFill>
              </a:rPr>
              <a:t>decision-making</a:t>
            </a:r>
            <a:r>
              <a:rPr lang="pl-PL" sz="2800" dirty="0">
                <a:solidFill>
                  <a:srgbClr val="003399"/>
                </a:solidFill>
              </a:rPr>
              <a:t> and </a:t>
            </a:r>
            <a:r>
              <a:rPr lang="pl-PL" sz="2800" dirty="0" err="1">
                <a:solidFill>
                  <a:srgbClr val="003399"/>
                </a:solidFill>
              </a:rPr>
              <a:t>implementation</a:t>
            </a:r>
            <a:r>
              <a:rPr lang="pl-PL" sz="2800" dirty="0">
                <a:solidFill>
                  <a:srgbClr val="003399"/>
                </a:solidFill>
              </a:rPr>
              <a:t> </a:t>
            </a:r>
            <a:r>
              <a:rPr lang="pl-PL" sz="2800" dirty="0" err="1">
                <a:solidFill>
                  <a:srgbClr val="003399"/>
                </a:solidFill>
              </a:rPr>
              <a:t>control</a:t>
            </a:r>
            <a:r>
              <a:rPr lang="pl-PL" sz="2800" dirty="0">
                <a:solidFill>
                  <a:srgbClr val="003399"/>
                </a:solidFill>
              </a:rPr>
              <a:t>)</a:t>
            </a:r>
            <a:r>
              <a:rPr lang="en-US" sz="2800" dirty="0">
                <a:solidFill>
                  <a:srgbClr val="003399"/>
                </a:solidFill>
              </a:rPr>
              <a:t> </a:t>
            </a:r>
            <a:endParaRPr lang="pl-PL" sz="2800" dirty="0">
              <a:solidFill>
                <a:srgbClr val="003399"/>
              </a:solidFill>
            </a:endParaRPr>
          </a:p>
          <a:p>
            <a:r>
              <a:rPr lang="en-US" sz="2800" b="1" dirty="0">
                <a:solidFill>
                  <a:srgbClr val="003399"/>
                </a:solidFill>
              </a:rPr>
              <a:t>Executive processes</a:t>
            </a:r>
            <a:r>
              <a:rPr lang="pl-PL" sz="2800" b="1" dirty="0">
                <a:solidFill>
                  <a:srgbClr val="003399"/>
                </a:solidFill>
              </a:rPr>
              <a:t> </a:t>
            </a:r>
            <a:r>
              <a:rPr lang="pl-PL" sz="2800" dirty="0">
                <a:solidFill>
                  <a:srgbClr val="003399"/>
                </a:solidFill>
              </a:rPr>
              <a:t>- </a:t>
            </a:r>
            <a:r>
              <a:rPr lang="en-US" sz="2800" dirty="0">
                <a:solidFill>
                  <a:srgbClr val="003399"/>
                </a:solidFill>
              </a:rPr>
              <a:t> execution of orders (decisions) (e.g. execution of a series of technological operations, plan preparation, invoice issuing, debt collection</a:t>
            </a:r>
          </a:p>
          <a:p>
            <a:endParaRPr lang="pl-PL" sz="280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b="1" noProof="0" dirty="0"/>
              <a:t>Process management </a:t>
            </a:r>
          </a:p>
        </p:txBody>
      </p:sp>
      <p:sp>
        <p:nvSpPr>
          <p:cNvPr id="3" name="Symbol zastępczy zawartości 2"/>
          <p:cNvSpPr>
            <a:spLocks noGrp="1"/>
          </p:cNvSpPr>
          <p:nvPr>
            <p:ph idx="1"/>
          </p:nvPr>
        </p:nvSpPr>
        <p:spPr/>
        <p:txBody>
          <a:bodyPr/>
          <a:lstStyle/>
          <a:p>
            <a:pPr marL="514350" indent="-514350">
              <a:buAutoNum type="arabicPeriod"/>
            </a:pPr>
            <a:r>
              <a:rPr lang="en-US" noProof="0" dirty="0">
                <a:solidFill>
                  <a:srgbClr val="003399"/>
                </a:solidFill>
              </a:rPr>
              <a:t>Origins of the process approach </a:t>
            </a:r>
          </a:p>
          <a:p>
            <a:pPr marL="514350" indent="-514350">
              <a:buAutoNum type="arabicPeriod"/>
            </a:pPr>
            <a:r>
              <a:rPr lang="en-US" noProof="0" dirty="0">
                <a:solidFill>
                  <a:srgbClr val="003399"/>
                </a:solidFill>
              </a:rPr>
              <a:t>Functional business orientation vs process orientation  </a:t>
            </a:r>
          </a:p>
          <a:p>
            <a:pPr marL="514350" indent="-514350">
              <a:buAutoNum type="arabicPeriod"/>
            </a:pPr>
            <a:r>
              <a:rPr lang="en-US" noProof="0" dirty="0">
                <a:solidFill>
                  <a:srgbClr val="003399"/>
                </a:solidFill>
              </a:rPr>
              <a:t>Definitions and process types</a:t>
            </a:r>
          </a:p>
          <a:p>
            <a:pPr marL="514350" indent="-514350">
              <a:buFont typeface="Wingdings" pitchFamily="2" charset="2"/>
              <a:buAutoNum type="arabicPeriod"/>
            </a:pPr>
            <a:r>
              <a:rPr lang="en-US" noProof="0" dirty="0">
                <a:solidFill>
                  <a:srgbClr val="003399"/>
                </a:solidFill>
              </a:rPr>
              <a:t>Process identification, mapping and modeling </a:t>
            </a:r>
          </a:p>
          <a:p>
            <a:pPr marL="514350" indent="-514350">
              <a:buAutoNum type="arabicPeriod"/>
            </a:pPr>
            <a:endParaRPr lang="en-US"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3600" b="1" noProof="0" dirty="0" err="1"/>
              <a:t>Signs</a:t>
            </a:r>
            <a:r>
              <a:rPr lang="pl-PL" sz="3600" b="1" noProof="0" dirty="0"/>
              <a:t> of business </a:t>
            </a:r>
            <a:r>
              <a:rPr lang="pl-PL" sz="3600" b="1" noProof="0" dirty="0" err="1"/>
              <a:t>process</a:t>
            </a:r>
            <a:r>
              <a:rPr lang="pl-PL" sz="3600" b="1" noProof="0" dirty="0"/>
              <a:t> </a:t>
            </a:r>
            <a:r>
              <a:rPr lang="pl-PL" sz="3600" b="1" noProof="0" dirty="0" err="1"/>
              <a:t>problems</a:t>
            </a:r>
            <a:r>
              <a:rPr lang="pl-PL" sz="3600" b="1" noProof="0" dirty="0"/>
              <a:t> </a:t>
            </a:r>
            <a:endParaRPr lang="en-US" sz="3600" b="1" noProof="0" dirty="0"/>
          </a:p>
        </p:txBody>
      </p:sp>
      <p:sp>
        <p:nvSpPr>
          <p:cNvPr id="3" name="Symbol zastępczy zawartości 2"/>
          <p:cNvSpPr>
            <a:spLocks noGrp="1"/>
          </p:cNvSpPr>
          <p:nvPr>
            <p:ph idx="1"/>
          </p:nvPr>
        </p:nvSpPr>
        <p:spPr>
          <a:xfrm>
            <a:off x="457200" y="1340768"/>
            <a:ext cx="8229600" cy="4790157"/>
          </a:xfrm>
        </p:spPr>
        <p:txBody>
          <a:bodyPr/>
          <a:lstStyle/>
          <a:p>
            <a:r>
              <a:rPr lang="pl-PL" sz="2400" noProof="0" dirty="0" err="1">
                <a:solidFill>
                  <a:srgbClr val="003399"/>
                </a:solidFill>
              </a:rPr>
              <a:t>Dissatisfied</a:t>
            </a:r>
            <a:r>
              <a:rPr lang="pl-PL" sz="2400" noProof="0" dirty="0">
                <a:solidFill>
                  <a:srgbClr val="003399"/>
                </a:solidFill>
              </a:rPr>
              <a:t> </a:t>
            </a:r>
            <a:r>
              <a:rPr lang="pl-PL" sz="2400" noProof="0" dirty="0" err="1">
                <a:solidFill>
                  <a:srgbClr val="003399"/>
                </a:solidFill>
              </a:rPr>
              <a:t>customers</a:t>
            </a:r>
            <a:r>
              <a:rPr lang="pl-PL" sz="2400" noProof="0" dirty="0">
                <a:solidFill>
                  <a:srgbClr val="003399"/>
                </a:solidFill>
              </a:rPr>
              <a:t> </a:t>
            </a:r>
            <a:endParaRPr lang="en-US" sz="2400" noProof="0" dirty="0">
              <a:solidFill>
                <a:srgbClr val="003399"/>
              </a:solidFill>
            </a:endParaRPr>
          </a:p>
          <a:p>
            <a:r>
              <a:rPr lang="pl-PL" sz="2400" noProof="0" dirty="0" err="1">
                <a:solidFill>
                  <a:srgbClr val="003399"/>
                </a:solidFill>
              </a:rPr>
              <a:t>Some</a:t>
            </a:r>
            <a:r>
              <a:rPr lang="pl-PL" sz="2400" noProof="0" dirty="0">
                <a:solidFill>
                  <a:srgbClr val="003399"/>
                </a:solidFill>
              </a:rPr>
              <a:t> </a:t>
            </a:r>
            <a:r>
              <a:rPr lang="pl-PL" sz="2400" noProof="0" dirty="0" err="1">
                <a:solidFill>
                  <a:srgbClr val="003399"/>
                </a:solidFill>
              </a:rPr>
              <a:t>actions</a:t>
            </a:r>
            <a:r>
              <a:rPr lang="pl-PL" sz="2400" noProof="0" dirty="0">
                <a:solidFill>
                  <a:srgbClr val="003399"/>
                </a:solidFill>
              </a:rPr>
              <a:t> </a:t>
            </a:r>
            <a:r>
              <a:rPr lang="pl-PL" sz="2400" noProof="0" dirty="0" err="1">
                <a:solidFill>
                  <a:srgbClr val="003399"/>
                </a:solidFill>
              </a:rPr>
              <a:t>are</a:t>
            </a:r>
            <a:r>
              <a:rPr lang="pl-PL" sz="2400" dirty="0">
                <a:solidFill>
                  <a:srgbClr val="003399"/>
                </a:solidFill>
              </a:rPr>
              <a:t> „</a:t>
            </a:r>
            <a:r>
              <a:rPr lang="pl-PL" sz="2400" dirty="0" err="1">
                <a:solidFill>
                  <a:srgbClr val="003399"/>
                </a:solidFill>
              </a:rPr>
              <a:t>going</a:t>
            </a:r>
            <a:r>
              <a:rPr lang="pl-PL" sz="2400" dirty="0">
                <a:solidFill>
                  <a:srgbClr val="003399"/>
                </a:solidFill>
              </a:rPr>
              <a:t> not as </a:t>
            </a:r>
            <a:r>
              <a:rPr lang="pl-PL" sz="2400" dirty="0" err="1">
                <a:solidFill>
                  <a:srgbClr val="003399"/>
                </a:solidFill>
              </a:rPr>
              <a:t>planned</a:t>
            </a:r>
            <a:r>
              <a:rPr lang="pl-PL" sz="2400" dirty="0">
                <a:solidFill>
                  <a:srgbClr val="003399"/>
                </a:solidFill>
              </a:rPr>
              <a:t>”</a:t>
            </a:r>
            <a:endParaRPr lang="en-US" sz="2400" noProof="0" dirty="0">
              <a:solidFill>
                <a:srgbClr val="003399"/>
              </a:solidFill>
            </a:endParaRPr>
          </a:p>
          <a:p>
            <a:r>
              <a:rPr lang="pl-PL" sz="2400" noProof="0" dirty="0">
                <a:solidFill>
                  <a:srgbClr val="003399"/>
                </a:solidFill>
              </a:rPr>
              <a:t>Management </a:t>
            </a:r>
            <a:r>
              <a:rPr lang="pl-PL" sz="2400" noProof="0" dirty="0" err="1">
                <a:solidFill>
                  <a:srgbClr val="003399"/>
                </a:solidFill>
              </a:rPr>
              <a:t>orders</a:t>
            </a:r>
            <a:r>
              <a:rPr lang="pl-PL" sz="2400" noProof="0" dirty="0">
                <a:solidFill>
                  <a:srgbClr val="003399"/>
                </a:solidFill>
              </a:rPr>
              <a:t> a </a:t>
            </a:r>
            <a:r>
              <a:rPr lang="pl-PL" sz="2400" noProof="0" dirty="0" err="1">
                <a:solidFill>
                  <a:srgbClr val="003399"/>
                </a:solidFill>
              </a:rPr>
              <a:t>change</a:t>
            </a:r>
            <a:r>
              <a:rPr lang="pl-PL" sz="2400" noProof="0" dirty="0">
                <a:solidFill>
                  <a:srgbClr val="003399"/>
                </a:solidFill>
              </a:rPr>
              <a:t> of </a:t>
            </a:r>
            <a:r>
              <a:rPr lang="pl-PL" sz="2400" noProof="0" dirty="0" err="1">
                <a:solidFill>
                  <a:srgbClr val="003399"/>
                </a:solidFill>
              </a:rPr>
              <a:t>action</a:t>
            </a:r>
            <a:r>
              <a:rPr lang="pl-PL" sz="2400" dirty="0">
                <a:solidFill>
                  <a:srgbClr val="003399"/>
                </a:solidFill>
              </a:rPr>
              <a:t>, but </a:t>
            </a:r>
            <a:r>
              <a:rPr lang="pl-PL" sz="2400" dirty="0" err="1">
                <a:solidFill>
                  <a:srgbClr val="003399"/>
                </a:solidFill>
              </a:rPr>
              <a:t>this</a:t>
            </a:r>
            <a:r>
              <a:rPr lang="pl-PL" sz="2400" dirty="0">
                <a:solidFill>
                  <a:srgbClr val="003399"/>
                </a:solidFill>
              </a:rPr>
              <a:t> </a:t>
            </a:r>
            <a:r>
              <a:rPr lang="pl-PL" sz="2400" dirty="0" err="1">
                <a:solidFill>
                  <a:srgbClr val="003399"/>
                </a:solidFill>
              </a:rPr>
              <a:t>does</a:t>
            </a:r>
            <a:r>
              <a:rPr lang="pl-PL" sz="2400" dirty="0">
                <a:solidFill>
                  <a:srgbClr val="003399"/>
                </a:solidFill>
              </a:rPr>
              <a:t> not </a:t>
            </a:r>
            <a:r>
              <a:rPr lang="pl-PL" sz="2400" dirty="0" err="1">
                <a:solidFill>
                  <a:srgbClr val="003399"/>
                </a:solidFill>
              </a:rPr>
              <a:t>work</a:t>
            </a:r>
            <a:endParaRPr lang="en-US" sz="2400" noProof="0" dirty="0">
              <a:solidFill>
                <a:srgbClr val="003399"/>
              </a:solidFill>
            </a:endParaRPr>
          </a:p>
          <a:p>
            <a:r>
              <a:rPr lang="pl-PL" sz="2400" dirty="0" err="1">
                <a:solidFill>
                  <a:srgbClr val="003399"/>
                </a:solidFill>
              </a:rPr>
              <a:t>Frustrated</a:t>
            </a:r>
            <a:r>
              <a:rPr lang="pl-PL" sz="2400" dirty="0">
                <a:solidFill>
                  <a:srgbClr val="003399"/>
                </a:solidFill>
              </a:rPr>
              <a:t> </a:t>
            </a:r>
            <a:r>
              <a:rPr lang="pl-PL" sz="2400" dirty="0" err="1">
                <a:solidFill>
                  <a:srgbClr val="003399"/>
                </a:solidFill>
              </a:rPr>
              <a:t>employees</a:t>
            </a:r>
            <a:r>
              <a:rPr lang="pl-PL" sz="2400" dirty="0">
                <a:solidFill>
                  <a:srgbClr val="003399"/>
                </a:solidFill>
              </a:rPr>
              <a:t> </a:t>
            </a:r>
            <a:endParaRPr lang="en-US" sz="2400" noProof="0" dirty="0">
              <a:solidFill>
                <a:srgbClr val="003399"/>
              </a:solidFill>
            </a:endParaRPr>
          </a:p>
          <a:p>
            <a:r>
              <a:rPr lang="pl-PL" sz="2400" noProof="0" dirty="0" err="1">
                <a:solidFill>
                  <a:srgbClr val="003399"/>
                </a:solidFill>
              </a:rPr>
              <a:t>Rising</a:t>
            </a:r>
            <a:r>
              <a:rPr lang="pl-PL" sz="2400" noProof="0" dirty="0">
                <a:solidFill>
                  <a:srgbClr val="003399"/>
                </a:solidFill>
              </a:rPr>
              <a:t> </a:t>
            </a:r>
            <a:r>
              <a:rPr lang="pl-PL" sz="2400" noProof="0" dirty="0" err="1">
                <a:solidFill>
                  <a:srgbClr val="003399"/>
                </a:solidFill>
              </a:rPr>
              <a:t>costs</a:t>
            </a:r>
            <a:r>
              <a:rPr lang="pl-PL" sz="2400" noProof="0" dirty="0">
                <a:solidFill>
                  <a:srgbClr val="003399"/>
                </a:solidFill>
              </a:rPr>
              <a:t>, </a:t>
            </a:r>
            <a:r>
              <a:rPr lang="pl-PL" sz="2400" noProof="0" dirty="0" err="1">
                <a:solidFill>
                  <a:srgbClr val="003399"/>
                </a:solidFill>
              </a:rPr>
              <a:t>without</a:t>
            </a:r>
            <a:r>
              <a:rPr lang="pl-PL" sz="2400" noProof="0" dirty="0">
                <a:solidFill>
                  <a:srgbClr val="003399"/>
                </a:solidFill>
              </a:rPr>
              <a:t> </a:t>
            </a:r>
            <a:r>
              <a:rPr lang="pl-PL" sz="2400" noProof="0" dirty="0" err="1">
                <a:solidFill>
                  <a:srgbClr val="003399"/>
                </a:solidFill>
              </a:rPr>
              <a:t>clear</a:t>
            </a:r>
            <a:r>
              <a:rPr lang="pl-PL" sz="2400" noProof="0" dirty="0">
                <a:solidFill>
                  <a:srgbClr val="003399"/>
                </a:solidFill>
              </a:rPr>
              <a:t> </a:t>
            </a:r>
            <a:r>
              <a:rPr lang="pl-PL" sz="2400" noProof="0" dirty="0" err="1">
                <a:solidFill>
                  <a:srgbClr val="003399"/>
                </a:solidFill>
              </a:rPr>
              <a:t>effects</a:t>
            </a:r>
            <a:endParaRPr lang="en-US" sz="2400" noProof="0" dirty="0">
              <a:solidFill>
                <a:srgbClr val="003399"/>
              </a:solidFill>
            </a:endParaRPr>
          </a:p>
          <a:p>
            <a:r>
              <a:rPr lang="pl-PL" sz="2400" noProof="0" dirty="0" err="1">
                <a:solidFill>
                  <a:srgbClr val="003399"/>
                </a:solidFill>
              </a:rPr>
              <a:t>Increase</a:t>
            </a:r>
            <a:r>
              <a:rPr lang="pl-PL" sz="2400" noProof="0" dirty="0">
                <a:solidFill>
                  <a:srgbClr val="003399"/>
                </a:solidFill>
              </a:rPr>
              <a:t> of </a:t>
            </a:r>
            <a:r>
              <a:rPr lang="pl-PL" sz="2400" noProof="0" dirty="0" err="1">
                <a:solidFill>
                  <a:srgbClr val="003399"/>
                </a:solidFill>
              </a:rPr>
              <a:t>bureaucracy</a:t>
            </a:r>
            <a:endParaRPr lang="en-US" sz="2400" noProof="0" dirty="0">
              <a:solidFill>
                <a:srgbClr val="003399"/>
              </a:solidFill>
            </a:endParaRPr>
          </a:p>
          <a:p>
            <a:r>
              <a:rPr lang="pl-PL" sz="2400" noProof="0" dirty="0" err="1">
                <a:solidFill>
                  <a:srgbClr val="003399"/>
                </a:solidFill>
              </a:rPr>
              <a:t>Visible</a:t>
            </a:r>
            <a:r>
              <a:rPr lang="pl-PL" sz="2400" noProof="0" dirty="0">
                <a:solidFill>
                  <a:srgbClr val="003399"/>
                </a:solidFill>
              </a:rPr>
              <a:t> </a:t>
            </a:r>
            <a:r>
              <a:rPr lang="pl-PL" sz="2400" noProof="0" dirty="0" err="1">
                <a:solidFill>
                  <a:srgbClr val="003399"/>
                </a:solidFill>
              </a:rPr>
              <a:t>complexibility</a:t>
            </a:r>
            <a:r>
              <a:rPr lang="pl-PL" sz="2400" noProof="0" dirty="0">
                <a:solidFill>
                  <a:srgbClr val="003399"/>
                </a:solidFill>
              </a:rPr>
              <a:t> </a:t>
            </a:r>
            <a:r>
              <a:rPr lang="pl-PL" sz="2400" noProof="0" dirty="0" err="1">
                <a:solidFill>
                  <a:srgbClr val="003399"/>
                </a:solidFill>
              </a:rPr>
              <a:t>instead</a:t>
            </a:r>
            <a:r>
              <a:rPr lang="pl-PL" sz="2400" noProof="0" dirty="0">
                <a:solidFill>
                  <a:srgbClr val="003399"/>
                </a:solidFill>
              </a:rPr>
              <a:t> of </a:t>
            </a:r>
            <a:r>
              <a:rPr lang="pl-PL" sz="2400" noProof="0" dirty="0" err="1">
                <a:solidFill>
                  <a:srgbClr val="003399"/>
                </a:solidFill>
              </a:rPr>
              <a:t>simplification</a:t>
            </a:r>
            <a:r>
              <a:rPr lang="pl-PL" sz="2400" noProof="0" dirty="0">
                <a:solidFill>
                  <a:srgbClr val="003399"/>
                </a:solidFill>
              </a:rPr>
              <a:t> </a:t>
            </a:r>
            <a:endParaRPr lang="en-US" sz="2400" noProof="0" dirty="0">
              <a:solidFill>
                <a:srgbClr val="003399"/>
              </a:solidFill>
            </a:endParaRPr>
          </a:p>
          <a:p>
            <a:r>
              <a:rPr lang="pl-PL" sz="2400" noProof="0" dirty="0" err="1">
                <a:solidFill>
                  <a:srgbClr val="003399"/>
                </a:solidFill>
              </a:rPr>
              <a:t>Falling</a:t>
            </a:r>
            <a:r>
              <a:rPr lang="pl-PL" sz="2400" noProof="0" dirty="0">
                <a:solidFill>
                  <a:srgbClr val="003399"/>
                </a:solidFill>
              </a:rPr>
              <a:t> </a:t>
            </a:r>
            <a:r>
              <a:rPr lang="pl-PL" sz="2400" noProof="0" dirty="0" err="1">
                <a:solidFill>
                  <a:srgbClr val="003399"/>
                </a:solidFill>
              </a:rPr>
              <a:t>profits</a:t>
            </a:r>
            <a:endParaRPr lang="en-US" sz="2400" noProof="0" dirty="0">
              <a:solidFill>
                <a:srgbClr val="003399"/>
              </a:solidFill>
            </a:endParaRPr>
          </a:p>
          <a:p>
            <a:r>
              <a:rPr lang="pl-PL" sz="2400" noProof="0" dirty="0">
                <a:solidFill>
                  <a:srgbClr val="003399"/>
                </a:solidFill>
              </a:rPr>
              <a:t>Lack of </a:t>
            </a:r>
            <a:r>
              <a:rPr lang="pl-PL" sz="2400" noProof="0" dirty="0" err="1">
                <a:solidFill>
                  <a:srgbClr val="003399"/>
                </a:solidFill>
              </a:rPr>
              <a:t>overall</a:t>
            </a:r>
            <a:r>
              <a:rPr lang="pl-PL" sz="2400" noProof="0" dirty="0">
                <a:solidFill>
                  <a:srgbClr val="003399"/>
                </a:solidFill>
              </a:rPr>
              <a:t> </a:t>
            </a:r>
            <a:r>
              <a:rPr lang="pl-PL" sz="2400" noProof="0" dirty="0" err="1">
                <a:solidFill>
                  <a:srgbClr val="003399"/>
                </a:solidFill>
              </a:rPr>
              <a:t>control</a:t>
            </a:r>
            <a:endParaRPr lang="en-US" sz="2400" noProof="0" dirty="0">
              <a:solidFill>
                <a:srgbClr val="003399"/>
              </a:solidFill>
            </a:endParaRPr>
          </a:p>
          <a:p>
            <a:pPr>
              <a:buNone/>
            </a:pPr>
            <a:endParaRPr lang="en-US" sz="2400" noProof="0" dirty="0">
              <a:solidFill>
                <a:srgbClr val="003399"/>
              </a:solidFill>
            </a:endParaRPr>
          </a:p>
          <a:p>
            <a:pPr>
              <a:buNone/>
            </a:pPr>
            <a:r>
              <a:rPr lang="en-US" sz="1200" noProof="0" dirty="0">
                <a:solidFill>
                  <a:srgbClr val="003399"/>
                </a:solidFill>
              </a:rPr>
              <a:t>http://www.swintonfitzwilliam.org/wp-content/uploads/2013/05/depositphotos_6241944-Problem-sign.jpg</a:t>
            </a:r>
          </a:p>
        </p:txBody>
      </p:sp>
      <p:sp>
        <p:nvSpPr>
          <p:cNvPr id="4" name="Symbol zastępczy stopki 3"/>
          <p:cNvSpPr>
            <a:spLocks noGrp="1"/>
          </p:cNvSpPr>
          <p:nvPr>
            <p:ph type="ftr" sz="quarter" idx="11"/>
          </p:nvPr>
        </p:nvSpPr>
        <p:spPr/>
        <p:txBody>
          <a:bodyPr/>
          <a:lstStyle/>
          <a:p>
            <a:r>
              <a:rPr lang="pl-PL" altLang="en-US"/>
              <a:t>PJAIT</a:t>
            </a:r>
            <a:endParaRPr lang="pl-PL" altLang="en-US" dirty="0"/>
          </a:p>
        </p:txBody>
      </p:sp>
      <p:pic>
        <p:nvPicPr>
          <p:cNvPr id="6" name="Obraz 5" descr="depositphotos_6241944-Problem-sign.jpg"/>
          <p:cNvPicPr>
            <a:picLocks noChangeAspect="1"/>
          </p:cNvPicPr>
          <p:nvPr/>
        </p:nvPicPr>
        <p:blipFill>
          <a:blip r:embed="rId3" cstate="print"/>
          <a:stretch>
            <a:fillRect/>
          </a:stretch>
        </p:blipFill>
        <p:spPr>
          <a:xfrm>
            <a:off x="6948264" y="835531"/>
            <a:ext cx="1656184" cy="10998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4000" b="1" dirty="0"/>
              <a:t>Business </a:t>
            </a:r>
            <a:r>
              <a:rPr lang="pl-PL" sz="4000" b="1" dirty="0" err="1"/>
              <a:t>process</a:t>
            </a:r>
            <a:r>
              <a:rPr lang="pl-PL" sz="4000" b="1" dirty="0"/>
              <a:t> </a:t>
            </a:r>
            <a:r>
              <a:rPr lang="pl-PL" sz="4000" b="1" dirty="0" err="1"/>
              <a:t>problems</a:t>
            </a:r>
            <a:r>
              <a:rPr lang="pl-PL" sz="4000" b="1" dirty="0"/>
              <a:t> – </a:t>
            </a:r>
            <a:r>
              <a:rPr lang="pl-PL" sz="4000" b="1" dirty="0" err="1"/>
              <a:t>case</a:t>
            </a:r>
            <a:r>
              <a:rPr lang="pl-PL" sz="4000" b="1" dirty="0"/>
              <a:t> </a:t>
            </a:r>
            <a:r>
              <a:rPr lang="pl-PL" sz="4000" b="1" dirty="0" err="1"/>
              <a:t>studies</a:t>
            </a:r>
            <a:endParaRPr lang="pl-PL" sz="4000" dirty="0"/>
          </a:p>
        </p:txBody>
      </p:sp>
      <p:sp>
        <p:nvSpPr>
          <p:cNvPr id="3" name="Symbol zastępczy zawartości 2"/>
          <p:cNvSpPr>
            <a:spLocks noGrp="1"/>
          </p:cNvSpPr>
          <p:nvPr>
            <p:ph idx="1"/>
          </p:nvPr>
        </p:nvSpPr>
        <p:spPr/>
        <p:txBody>
          <a:bodyPr/>
          <a:lstStyle/>
          <a:p>
            <a:pPr marL="0" indent="0" algn="just">
              <a:buNone/>
            </a:pPr>
            <a:r>
              <a:rPr lang="pl-PL" sz="2400" i="1" dirty="0">
                <a:solidFill>
                  <a:srgbClr val="003399"/>
                </a:solidFill>
              </a:rPr>
              <a:t>1. </a:t>
            </a:r>
            <a:r>
              <a:rPr lang="en-US" sz="2400" i="1" dirty="0">
                <a:solidFill>
                  <a:srgbClr val="003399"/>
                </a:solidFill>
              </a:rPr>
              <a:t>The functional manager, who directly controls some of the resources assigned to your project team,</a:t>
            </a:r>
            <a:r>
              <a:rPr lang="pl-PL" sz="2400" i="1" dirty="0">
                <a:solidFill>
                  <a:srgbClr val="003399"/>
                </a:solidFill>
              </a:rPr>
              <a:t> </a:t>
            </a:r>
            <a:r>
              <a:rPr lang="en-US" sz="2400" i="1" dirty="0">
                <a:solidFill>
                  <a:srgbClr val="003399"/>
                </a:solidFill>
              </a:rPr>
              <a:t>demands that you do not speak to his employees directly. Before you assign any task to an</a:t>
            </a:r>
            <a:r>
              <a:rPr lang="pl-PL" sz="2400" i="1" dirty="0">
                <a:solidFill>
                  <a:srgbClr val="003399"/>
                </a:solidFill>
              </a:rPr>
              <a:t> </a:t>
            </a:r>
            <a:r>
              <a:rPr lang="en-US" sz="2400" i="1" dirty="0">
                <a:solidFill>
                  <a:srgbClr val="003399"/>
                </a:solidFill>
              </a:rPr>
              <a:t>employee, he says, you must submit task details in writing to him. If the task is approved, it is sent</a:t>
            </a:r>
            <a:r>
              <a:rPr lang="pl-PL" sz="2400" i="1" dirty="0">
                <a:solidFill>
                  <a:srgbClr val="003399"/>
                </a:solidFill>
              </a:rPr>
              <a:t> </a:t>
            </a:r>
            <a:r>
              <a:rPr lang="en-US" sz="2400" i="1" dirty="0">
                <a:solidFill>
                  <a:srgbClr val="003399"/>
                </a:solidFill>
              </a:rPr>
              <a:t>to the employee by the functional manager. It is impossible to accomplish anything in this work</a:t>
            </a:r>
            <a:r>
              <a:rPr lang="pl-PL" sz="2400" i="1" dirty="0">
                <a:solidFill>
                  <a:srgbClr val="003399"/>
                </a:solidFill>
              </a:rPr>
              <a:t> </a:t>
            </a:r>
            <a:r>
              <a:rPr lang="en-US" sz="2400" i="1" dirty="0">
                <a:solidFill>
                  <a:srgbClr val="003399"/>
                </a:solidFill>
              </a:rPr>
              <a:t>environment, let alone deliver the project on time within a tight budget, considering that even a</a:t>
            </a:r>
            <a:r>
              <a:rPr lang="pl-PL" sz="2400" i="1" dirty="0">
                <a:solidFill>
                  <a:srgbClr val="003399"/>
                </a:solidFill>
              </a:rPr>
              <a:t> </a:t>
            </a:r>
            <a:r>
              <a:rPr lang="en-US" sz="2400" i="1" dirty="0">
                <a:solidFill>
                  <a:srgbClr val="003399"/>
                </a:solidFill>
              </a:rPr>
              <a:t>medium-size project has hundreds of mutually dependent tasks.</a:t>
            </a:r>
            <a:endParaRPr lang="pl-PL" sz="2400" i="1" dirty="0">
              <a:solidFill>
                <a:srgbClr val="003399"/>
              </a:solidFill>
            </a:endParaRPr>
          </a:p>
          <a:p>
            <a:pPr algn="just"/>
            <a:endParaRPr lang="pl-PL" sz="2400" i="1" dirty="0"/>
          </a:p>
        </p:txBody>
      </p:sp>
      <p:sp>
        <p:nvSpPr>
          <p:cNvPr id="4" name="Symbol zastępczy stopki 3"/>
          <p:cNvSpPr>
            <a:spLocks noGrp="1"/>
          </p:cNvSpPr>
          <p:nvPr>
            <p:ph type="ftr" sz="quarter" idx="11"/>
          </p:nvPr>
        </p:nvSpPr>
        <p:spPr/>
        <p:txBody>
          <a:bodyPr/>
          <a:lstStyle/>
          <a:p>
            <a:r>
              <a:rPr lang="pl-PL" altLang="en-US"/>
              <a:t>PJAIT</a:t>
            </a:r>
          </a:p>
        </p:txBody>
      </p:sp>
    </p:spTree>
    <p:extLst>
      <p:ext uri="{BB962C8B-B14F-4D97-AF65-F5344CB8AC3E}">
        <p14:creationId xmlns:p14="http://schemas.microsoft.com/office/powerpoint/2010/main" val="676033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4000" b="1" dirty="0"/>
              <a:t>Business </a:t>
            </a:r>
            <a:r>
              <a:rPr lang="pl-PL" sz="4000" b="1" dirty="0" err="1"/>
              <a:t>process</a:t>
            </a:r>
            <a:r>
              <a:rPr lang="pl-PL" sz="4000" b="1" dirty="0"/>
              <a:t> </a:t>
            </a:r>
            <a:r>
              <a:rPr lang="pl-PL" sz="4000" b="1" dirty="0" err="1"/>
              <a:t>problems</a:t>
            </a:r>
            <a:r>
              <a:rPr lang="pl-PL" sz="4000" b="1" dirty="0"/>
              <a:t> – </a:t>
            </a:r>
            <a:r>
              <a:rPr lang="pl-PL" sz="4000" b="1" dirty="0" err="1"/>
              <a:t>case</a:t>
            </a:r>
            <a:r>
              <a:rPr lang="pl-PL" sz="4000" b="1" dirty="0"/>
              <a:t> </a:t>
            </a:r>
            <a:r>
              <a:rPr lang="pl-PL" sz="4000" b="1" dirty="0" err="1"/>
              <a:t>studies</a:t>
            </a:r>
            <a:endParaRPr lang="pl-PL" sz="4000" dirty="0"/>
          </a:p>
        </p:txBody>
      </p:sp>
      <p:sp>
        <p:nvSpPr>
          <p:cNvPr id="3" name="Symbol zastępczy zawartości 2"/>
          <p:cNvSpPr>
            <a:spLocks noGrp="1"/>
          </p:cNvSpPr>
          <p:nvPr>
            <p:ph idx="1"/>
          </p:nvPr>
        </p:nvSpPr>
        <p:spPr/>
        <p:txBody>
          <a:bodyPr/>
          <a:lstStyle/>
          <a:p>
            <a:pPr marL="0" indent="0">
              <a:buNone/>
            </a:pPr>
            <a:r>
              <a:rPr lang="pl-PL" sz="2400" i="1" dirty="0">
                <a:solidFill>
                  <a:srgbClr val="003399"/>
                </a:solidFill>
              </a:rPr>
              <a:t>2. </a:t>
            </a:r>
            <a:r>
              <a:rPr lang="en-US" sz="2400" i="1" dirty="0">
                <a:solidFill>
                  <a:srgbClr val="003399"/>
                </a:solidFill>
              </a:rPr>
              <a:t>In the middle of the project, the line manager pulls out her resources and reassigns them to another</a:t>
            </a:r>
            <a:r>
              <a:rPr lang="pl-PL" sz="2400" i="1" dirty="0">
                <a:solidFill>
                  <a:srgbClr val="003399"/>
                </a:solidFill>
              </a:rPr>
              <a:t> </a:t>
            </a:r>
            <a:r>
              <a:rPr lang="en-US" sz="2400" i="1" dirty="0">
                <a:solidFill>
                  <a:srgbClr val="003399"/>
                </a:solidFill>
              </a:rPr>
              <a:t>project, leaving you out in the cold.</a:t>
            </a:r>
            <a:endParaRPr lang="pl-PL" sz="2400" i="1" dirty="0">
              <a:solidFill>
                <a:srgbClr val="003399"/>
              </a:solidFill>
            </a:endParaRPr>
          </a:p>
          <a:p>
            <a:pPr marL="0" indent="0">
              <a:buNone/>
            </a:pPr>
            <a:endParaRPr lang="pl-PL" sz="2400" i="1" dirty="0">
              <a:solidFill>
                <a:srgbClr val="003399"/>
              </a:solidFill>
            </a:endParaRPr>
          </a:p>
          <a:p>
            <a:pPr marL="0" indent="0" algn="just">
              <a:buNone/>
            </a:pPr>
            <a:endParaRPr lang="pl-PL" sz="2400" i="1" dirty="0"/>
          </a:p>
        </p:txBody>
      </p:sp>
      <p:sp>
        <p:nvSpPr>
          <p:cNvPr id="4" name="Symbol zastępczy stopki 3"/>
          <p:cNvSpPr>
            <a:spLocks noGrp="1"/>
          </p:cNvSpPr>
          <p:nvPr>
            <p:ph type="ftr" sz="quarter" idx="11"/>
          </p:nvPr>
        </p:nvSpPr>
        <p:spPr/>
        <p:txBody>
          <a:bodyPr/>
          <a:lstStyle/>
          <a:p>
            <a:r>
              <a:rPr lang="pl-PL" altLang="en-US"/>
              <a:t>PJAIT</a:t>
            </a:r>
          </a:p>
        </p:txBody>
      </p:sp>
    </p:spTree>
    <p:extLst>
      <p:ext uri="{BB962C8B-B14F-4D97-AF65-F5344CB8AC3E}">
        <p14:creationId xmlns:p14="http://schemas.microsoft.com/office/powerpoint/2010/main" val="2520106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4000" b="1" dirty="0"/>
              <a:t>Business </a:t>
            </a:r>
            <a:r>
              <a:rPr lang="pl-PL" sz="4000" b="1" dirty="0" err="1"/>
              <a:t>process</a:t>
            </a:r>
            <a:r>
              <a:rPr lang="pl-PL" sz="4000" b="1" dirty="0"/>
              <a:t> </a:t>
            </a:r>
            <a:r>
              <a:rPr lang="pl-PL" sz="4000" b="1" dirty="0" err="1"/>
              <a:t>problems</a:t>
            </a:r>
            <a:r>
              <a:rPr lang="pl-PL" sz="4000" b="1" dirty="0"/>
              <a:t> – </a:t>
            </a:r>
            <a:r>
              <a:rPr lang="pl-PL" sz="4000" b="1" dirty="0" err="1"/>
              <a:t>case</a:t>
            </a:r>
            <a:r>
              <a:rPr lang="pl-PL" sz="4000" b="1" dirty="0"/>
              <a:t> </a:t>
            </a:r>
            <a:r>
              <a:rPr lang="pl-PL" sz="4000" b="1" dirty="0" err="1"/>
              <a:t>studies</a:t>
            </a:r>
            <a:endParaRPr lang="pl-PL" sz="4000" dirty="0"/>
          </a:p>
        </p:txBody>
      </p:sp>
      <p:sp>
        <p:nvSpPr>
          <p:cNvPr id="3" name="Symbol zastępczy zawartości 2"/>
          <p:cNvSpPr>
            <a:spLocks noGrp="1"/>
          </p:cNvSpPr>
          <p:nvPr>
            <p:ph idx="1"/>
          </p:nvPr>
        </p:nvSpPr>
        <p:spPr/>
        <p:txBody>
          <a:bodyPr/>
          <a:lstStyle/>
          <a:p>
            <a:pPr marL="0" indent="0" algn="just">
              <a:buNone/>
            </a:pPr>
            <a:r>
              <a:rPr lang="pl-PL" sz="2400" i="1" dirty="0">
                <a:solidFill>
                  <a:srgbClr val="003399"/>
                </a:solidFill>
              </a:rPr>
              <a:t>3. </a:t>
            </a:r>
            <a:r>
              <a:rPr lang="en-US" sz="2400" i="1" dirty="0">
                <a:solidFill>
                  <a:srgbClr val="003399"/>
                </a:solidFill>
              </a:rPr>
              <a:t>Your own boss, following a “gut feeling,” promises the client delivery of a part of your project</a:t>
            </a:r>
            <a:r>
              <a:rPr lang="pl-PL" sz="2400" i="1" dirty="0">
                <a:solidFill>
                  <a:srgbClr val="003399"/>
                </a:solidFill>
              </a:rPr>
              <a:t> </a:t>
            </a:r>
            <a:r>
              <a:rPr lang="en-US" sz="2400" i="1" dirty="0">
                <a:solidFill>
                  <a:srgbClr val="003399"/>
                </a:solidFill>
              </a:rPr>
              <a:t>within a month, while the carefully developed schedule indicates a true period of three months. No</a:t>
            </a:r>
            <a:r>
              <a:rPr lang="pl-PL" sz="2400" i="1" dirty="0">
                <a:solidFill>
                  <a:srgbClr val="003399"/>
                </a:solidFill>
              </a:rPr>
              <a:t> </a:t>
            </a:r>
            <a:r>
              <a:rPr lang="en-US" sz="2400" i="1" dirty="0">
                <a:solidFill>
                  <a:srgbClr val="003399"/>
                </a:solidFill>
              </a:rPr>
              <a:t>additional resources or budget are available.</a:t>
            </a:r>
          </a:p>
          <a:p>
            <a:pPr marL="0" indent="0">
              <a:buNone/>
            </a:pPr>
            <a:endParaRPr lang="pl-PL" sz="2400" i="1" dirty="0">
              <a:solidFill>
                <a:srgbClr val="003399"/>
              </a:solidFill>
            </a:endParaRPr>
          </a:p>
          <a:p>
            <a:pPr marL="0" indent="0" algn="just">
              <a:buNone/>
            </a:pPr>
            <a:endParaRPr lang="pl-PL" sz="2400" i="1" dirty="0"/>
          </a:p>
        </p:txBody>
      </p:sp>
      <p:sp>
        <p:nvSpPr>
          <p:cNvPr id="4" name="Symbol zastępczy stopki 3"/>
          <p:cNvSpPr>
            <a:spLocks noGrp="1"/>
          </p:cNvSpPr>
          <p:nvPr>
            <p:ph type="ftr" sz="quarter" idx="11"/>
          </p:nvPr>
        </p:nvSpPr>
        <p:spPr/>
        <p:txBody>
          <a:bodyPr/>
          <a:lstStyle/>
          <a:p>
            <a:r>
              <a:rPr lang="pl-PL" altLang="en-US"/>
              <a:t>PJAIT</a:t>
            </a:r>
          </a:p>
        </p:txBody>
      </p:sp>
    </p:spTree>
    <p:extLst>
      <p:ext uri="{BB962C8B-B14F-4D97-AF65-F5344CB8AC3E}">
        <p14:creationId xmlns:p14="http://schemas.microsoft.com/office/powerpoint/2010/main" val="2006158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4000" b="1" dirty="0"/>
              <a:t>Business </a:t>
            </a:r>
            <a:r>
              <a:rPr lang="pl-PL" sz="4000" b="1" dirty="0" err="1"/>
              <a:t>process</a:t>
            </a:r>
            <a:r>
              <a:rPr lang="pl-PL" sz="4000" b="1" dirty="0"/>
              <a:t> </a:t>
            </a:r>
            <a:r>
              <a:rPr lang="pl-PL" sz="4000" b="1" dirty="0" err="1"/>
              <a:t>problems</a:t>
            </a:r>
            <a:r>
              <a:rPr lang="pl-PL" sz="4000" b="1" dirty="0"/>
              <a:t> – </a:t>
            </a:r>
            <a:r>
              <a:rPr lang="pl-PL" sz="4000" b="1" dirty="0" err="1"/>
              <a:t>case</a:t>
            </a:r>
            <a:r>
              <a:rPr lang="pl-PL" sz="4000" b="1" dirty="0"/>
              <a:t> </a:t>
            </a:r>
            <a:r>
              <a:rPr lang="pl-PL" sz="4000" b="1" dirty="0" err="1"/>
              <a:t>studies</a:t>
            </a:r>
            <a:endParaRPr lang="pl-PL" sz="4000" dirty="0"/>
          </a:p>
        </p:txBody>
      </p:sp>
      <p:sp>
        <p:nvSpPr>
          <p:cNvPr id="3" name="Symbol zastępczy zawartości 2"/>
          <p:cNvSpPr>
            <a:spLocks noGrp="1"/>
          </p:cNvSpPr>
          <p:nvPr>
            <p:ph idx="1"/>
          </p:nvPr>
        </p:nvSpPr>
        <p:spPr/>
        <p:txBody>
          <a:bodyPr/>
          <a:lstStyle/>
          <a:p>
            <a:pPr marL="0" indent="0" algn="just">
              <a:buNone/>
            </a:pPr>
            <a:r>
              <a:rPr lang="pl-PL" sz="2400" i="1" dirty="0">
                <a:solidFill>
                  <a:srgbClr val="003399"/>
                </a:solidFill>
              </a:rPr>
              <a:t>4. </a:t>
            </a:r>
            <a:r>
              <a:rPr lang="en-US" sz="2400" i="1" dirty="0">
                <a:solidFill>
                  <a:srgbClr val="003399"/>
                </a:solidFill>
              </a:rPr>
              <a:t>Some of your team members believe that the project manager is merely an administrator, serving</a:t>
            </a:r>
            <a:r>
              <a:rPr lang="pl-PL" sz="2400" i="1" dirty="0">
                <a:solidFill>
                  <a:srgbClr val="003399"/>
                </a:solidFill>
              </a:rPr>
              <a:t> </a:t>
            </a:r>
            <a:r>
              <a:rPr lang="en-US" sz="2400" i="1" dirty="0">
                <a:solidFill>
                  <a:srgbClr val="003399"/>
                </a:solidFill>
              </a:rPr>
              <a:t>the basic function of a “team secretary.” They grudgingly accept assignments from you, saying they</a:t>
            </a:r>
            <a:r>
              <a:rPr lang="pl-PL" sz="2400" i="1" dirty="0">
                <a:solidFill>
                  <a:srgbClr val="003399"/>
                </a:solidFill>
              </a:rPr>
              <a:t> </a:t>
            </a:r>
            <a:r>
              <a:rPr lang="en-US" sz="2400" i="1" dirty="0">
                <a:solidFill>
                  <a:srgbClr val="003399"/>
                </a:solidFill>
              </a:rPr>
              <a:t>will do it on their own schedule and let you know when it is done, the project schedule</a:t>
            </a:r>
            <a:r>
              <a:rPr lang="pl-PL" sz="2400" i="1" dirty="0">
                <a:solidFill>
                  <a:srgbClr val="003399"/>
                </a:solidFill>
              </a:rPr>
              <a:t> </a:t>
            </a:r>
            <a:r>
              <a:rPr lang="en-US" sz="2400" i="1" dirty="0">
                <a:solidFill>
                  <a:srgbClr val="003399"/>
                </a:solidFill>
              </a:rPr>
              <a:t>notwithstanding.</a:t>
            </a:r>
          </a:p>
          <a:p>
            <a:pPr marL="0" indent="0" algn="just">
              <a:buNone/>
            </a:pPr>
            <a:endParaRPr lang="pl-PL" sz="2400" i="1"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spTree>
    <p:extLst>
      <p:ext uri="{BB962C8B-B14F-4D97-AF65-F5344CB8AC3E}">
        <p14:creationId xmlns:p14="http://schemas.microsoft.com/office/powerpoint/2010/main" val="238002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4000" b="1" dirty="0"/>
              <a:t>Business </a:t>
            </a:r>
            <a:r>
              <a:rPr lang="pl-PL" sz="4000" b="1" dirty="0" err="1"/>
              <a:t>process</a:t>
            </a:r>
            <a:r>
              <a:rPr lang="pl-PL" sz="4000" b="1" dirty="0"/>
              <a:t> </a:t>
            </a:r>
            <a:r>
              <a:rPr lang="pl-PL" sz="4000" b="1" dirty="0" err="1"/>
              <a:t>problems</a:t>
            </a:r>
            <a:r>
              <a:rPr lang="pl-PL" sz="4000" b="1" dirty="0"/>
              <a:t> – </a:t>
            </a:r>
            <a:r>
              <a:rPr lang="pl-PL" sz="4000" b="1" dirty="0" err="1"/>
              <a:t>case</a:t>
            </a:r>
            <a:r>
              <a:rPr lang="pl-PL" sz="4000" b="1" dirty="0"/>
              <a:t> </a:t>
            </a:r>
            <a:r>
              <a:rPr lang="pl-PL" sz="4000" b="1" dirty="0" err="1"/>
              <a:t>studies</a:t>
            </a:r>
            <a:endParaRPr lang="pl-PL" sz="4000" dirty="0"/>
          </a:p>
        </p:txBody>
      </p:sp>
      <p:sp>
        <p:nvSpPr>
          <p:cNvPr id="3" name="Symbol zastępczy zawartości 2"/>
          <p:cNvSpPr>
            <a:spLocks noGrp="1"/>
          </p:cNvSpPr>
          <p:nvPr>
            <p:ph idx="1"/>
          </p:nvPr>
        </p:nvSpPr>
        <p:spPr/>
        <p:txBody>
          <a:bodyPr/>
          <a:lstStyle/>
          <a:p>
            <a:pPr marL="0" indent="0" algn="just">
              <a:buNone/>
            </a:pPr>
            <a:r>
              <a:rPr lang="pl-PL" sz="2400" i="1" dirty="0">
                <a:solidFill>
                  <a:srgbClr val="003399"/>
                </a:solidFill>
              </a:rPr>
              <a:t>5. </a:t>
            </a:r>
            <a:r>
              <a:rPr lang="en-US" sz="2400" i="1" dirty="0">
                <a:solidFill>
                  <a:srgbClr val="003399"/>
                </a:solidFill>
              </a:rPr>
              <a:t>Your business clients are in the habit of bringing new scope change requests directly to your team</a:t>
            </a:r>
            <a:r>
              <a:rPr lang="pl-PL" sz="2400" i="1" dirty="0">
                <a:solidFill>
                  <a:srgbClr val="003399"/>
                </a:solidFill>
              </a:rPr>
              <a:t> </a:t>
            </a:r>
            <a:r>
              <a:rPr lang="en-US" sz="2400" i="1" dirty="0">
                <a:solidFill>
                  <a:srgbClr val="003399"/>
                </a:solidFill>
              </a:rPr>
              <a:t>members in order to “reduce bureaucracy.” You only become aware of this when you discover</a:t>
            </a:r>
            <a:r>
              <a:rPr lang="pl-PL" sz="2400" i="1" dirty="0">
                <a:solidFill>
                  <a:srgbClr val="003399"/>
                </a:solidFill>
              </a:rPr>
              <a:t> </a:t>
            </a:r>
            <a:r>
              <a:rPr lang="en-US" sz="2400" i="1" dirty="0">
                <a:solidFill>
                  <a:srgbClr val="003399"/>
                </a:solidFill>
              </a:rPr>
              <a:t>unplanned activities, resulting in schedule delay and extra costs, which are not covered by the</a:t>
            </a:r>
            <a:r>
              <a:rPr lang="pl-PL" sz="2400" i="1" dirty="0">
                <a:solidFill>
                  <a:srgbClr val="003399"/>
                </a:solidFill>
              </a:rPr>
              <a:t> </a:t>
            </a:r>
            <a:r>
              <a:rPr lang="en-US" sz="2400" i="1" dirty="0">
                <a:solidFill>
                  <a:srgbClr val="003399"/>
                </a:solidFill>
              </a:rPr>
              <a:t>project schedule and budget and are incompatible with other elements of the project.</a:t>
            </a:r>
          </a:p>
          <a:p>
            <a:pPr marL="0" indent="0" algn="just">
              <a:buNone/>
            </a:pPr>
            <a:endParaRPr lang="pl-PL" sz="2400" i="1"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spTree>
    <p:extLst>
      <p:ext uri="{BB962C8B-B14F-4D97-AF65-F5344CB8AC3E}">
        <p14:creationId xmlns:p14="http://schemas.microsoft.com/office/powerpoint/2010/main" val="2953800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4000" b="1" noProof="0" dirty="0" err="1"/>
              <a:t>Busines</a:t>
            </a:r>
            <a:r>
              <a:rPr lang="pl-PL" sz="4000" b="1" dirty="0"/>
              <a:t>s </a:t>
            </a:r>
            <a:r>
              <a:rPr lang="pl-PL" sz="4000" b="1" dirty="0" err="1"/>
              <a:t>process</a:t>
            </a:r>
            <a:r>
              <a:rPr lang="pl-PL" sz="4000" b="1" dirty="0"/>
              <a:t> management </a:t>
            </a:r>
            <a:r>
              <a:rPr lang="en-US" sz="4000" b="1" noProof="0" dirty="0"/>
              <a:t>/</a:t>
            </a:r>
            <a:r>
              <a:rPr lang="pl-PL" sz="4000" b="1" noProof="0" dirty="0" err="1"/>
              <a:t>process</a:t>
            </a:r>
            <a:r>
              <a:rPr lang="pl-PL" sz="4000" b="1" noProof="0" dirty="0"/>
              <a:t> </a:t>
            </a:r>
            <a:r>
              <a:rPr lang="pl-PL" sz="4000" b="1" noProof="0" dirty="0" err="1"/>
              <a:t>approach</a:t>
            </a:r>
            <a:r>
              <a:rPr lang="pl-PL" sz="4000" b="1" noProof="0" dirty="0"/>
              <a:t> </a:t>
            </a:r>
            <a:endParaRPr lang="en-US" sz="4000" b="1" noProof="0" dirty="0"/>
          </a:p>
        </p:txBody>
      </p:sp>
      <p:sp>
        <p:nvSpPr>
          <p:cNvPr id="3" name="Symbol zastępczy zawartości 2"/>
          <p:cNvSpPr>
            <a:spLocks noGrp="1"/>
          </p:cNvSpPr>
          <p:nvPr>
            <p:ph idx="1"/>
          </p:nvPr>
        </p:nvSpPr>
        <p:spPr/>
        <p:txBody>
          <a:bodyPr/>
          <a:lstStyle/>
          <a:p>
            <a:r>
              <a:rPr lang="pl-PL" sz="2400" b="1" noProof="0" dirty="0">
                <a:solidFill>
                  <a:srgbClr val="003399"/>
                </a:solidFill>
              </a:rPr>
              <a:t>Business </a:t>
            </a:r>
            <a:r>
              <a:rPr lang="pl-PL" sz="2400" b="1" noProof="0" dirty="0" err="1">
                <a:solidFill>
                  <a:srgbClr val="003399"/>
                </a:solidFill>
              </a:rPr>
              <a:t>process</a:t>
            </a:r>
            <a:r>
              <a:rPr lang="pl-PL" sz="2400" b="1" noProof="0" dirty="0">
                <a:solidFill>
                  <a:srgbClr val="003399"/>
                </a:solidFill>
              </a:rPr>
              <a:t> management</a:t>
            </a:r>
            <a:r>
              <a:rPr lang="pl-PL" sz="2400" b="1" dirty="0">
                <a:solidFill>
                  <a:srgbClr val="003399"/>
                </a:solidFill>
              </a:rPr>
              <a:t> </a:t>
            </a:r>
            <a:r>
              <a:rPr lang="pl-PL" sz="2400" dirty="0">
                <a:solidFill>
                  <a:srgbClr val="003399"/>
                </a:solidFill>
              </a:rPr>
              <a:t>– </a:t>
            </a:r>
            <a:r>
              <a:rPr lang="pl-PL" sz="2400" noProof="0" dirty="0" err="1">
                <a:solidFill>
                  <a:srgbClr val="003399"/>
                </a:solidFill>
              </a:rPr>
              <a:t>focusing</a:t>
            </a:r>
            <a:r>
              <a:rPr lang="pl-PL" sz="2400" noProof="0" dirty="0">
                <a:solidFill>
                  <a:srgbClr val="003399"/>
                </a:solidFill>
              </a:rPr>
              <a:t> on the </a:t>
            </a:r>
            <a:r>
              <a:rPr lang="pl-PL" sz="2400" noProof="0" dirty="0" err="1">
                <a:solidFill>
                  <a:srgbClr val="003399"/>
                </a:solidFill>
              </a:rPr>
              <a:t>sequences</a:t>
            </a:r>
            <a:r>
              <a:rPr lang="pl-PL" sz="2400" noProof="0" dirty="0">
                <a:solidFill>
                  <a:srgbClr val="003399"/>
                </a:solidFill>
              </a:rPr>
              <a:t> of </a:t>
            </a:r>
            <a:r>
              <a:rPr lang="pl-PL" sz="2400" noProof="0" dirty="0" err="1">
                <a:solidFill>
                  <a:srgbClr val="003399"/>
                </a:solidFill>
              </a:rPr>
              <a:t>actions</a:t>
            </a:r>
            <a:r>
              <a:rPr lang="pl-PL" sz="2400" noProof="0" dirty="0">
                <a:solidFill>
                  <a:srgbClr val="003399"/>
                </a:solidFill>
              </a:rPr>
              <a:t> </a:t>
            </a:r>
            <a:r>
              <a:rPr lang="pl-PL" sz="2400" noProof="0" dirty="0" err="1">
                <a:solidFill>
                  <a:srgbClr val="003399"/>
                </a:solidFill>
              </a:rPr>
              <a:t>taken</a:t>
            </a:r>
            <a:r>
              <a:rPr lang="pl-PL" sz="2400" noProof="0" dirty="0">
                <a:solidFill>
                  <a:srgbClr val="003399"/>
                </a:solidFill>
              </a:rPr>
              <a:t> in the </a:t>
            </a:r>
            <a:r>
              <a:rPr lang="pl-PL" sz="2400" noProof="0" dirty="0" err="1">
                <a:solidFill>
                  <a:srgbClr val="003399"/>
                </a:solidFill>
              </a:rPr>
              <a:t>enterprise</a:t>
            </a:r>
            <a:r>
              <a:rPr lang="pl-PL" sz="2400" noProof="0" dirty="0">
                <a:solidFill>
                  <a:srgbClr val="003399"/>
                </a:solidFill>
              </a:rPr>
              <a:t> and </a:t>
            </a:r>
            <a:r>
              <a:rPr lang="pl-PL" sz="2400" noProof="0" dirty="0" err="1">
                <a:solidFill>
                  <a:srgbClr val="003399"/>
                </a:solidFill>
              </a:rPr>
              <a:t>beyond</a:t>
            </a:r>
            <a:r>
              <a:rPr lang="pl-PL" sz="2400" noProof="0" dirty="0">
                <a:solidFill>
                  <a:srgbClr val="003399"/>
                </a:solidFill>
              </a:rPr>
              <a:t> and the </a:t>
            </a:r>
            <a:r>
              <a:rPr lang="pl-PL" sz="2400" noProof="0" dirty="0" err="1">
                <a:solidFill>
                  <a:srgbClr val="003399"/>
                </a:solidFill>
              </a:rPr>
              <a:t>relationships</a:t>
            </a:r>
            <a:r>
              <a:rPr lang="pl-PL" sz="2400" noProof="0" dirty="0">
                <a:solidFill>
                  <a:srgbClr val="003399"/>
                </a:solidFill>
              </a:rPr>
              <a:t> </a:t>
            </a:r>
            <a:r>
              <a:rPr lang="pl-PL" sz="2400" noProof="0" dirty="0" err="1">
                <a:solidFill>
                  <a:srgbClr val="003399"/>
                </a:solidFill>
              </a:rPr>
              <a:t>between</a:t>
            </a:r>
            <a:r>
              <a:rPr lang="pl-PL" sz="2400" noProof="0" dirty="0">
                <a:solidFill>
                  <a:srgbClr val="003399"/>
                </a:solidFill>
              </a:rPr>
              <a:t> </a:t>
            </a:r>
            <a:r>
              <a:rPr lang="pl-PL" sz="2400" noProof="0" dirty="0" err="1">
                <a:solidFill>
                  <a:srgbClr val="003399"/>
                </a:solidFill>
              </a:rPr>
              <a:t>them</a:t>
            </a:r>
            <a:r>
              <a:rPr lang="pl-PL" sz="2400" noProof="0" dirty="0">
                <a:solidFill>
                  <a:srgbClr val="003399"/>
                </a:solidFill>
              </a:rPr>
              <a:t> to </a:t>
            </a:r>
            <a:r>
              <a:rPr lang="pl-PL" sz="2400" noProof="0" dirty="0" err="1">
                <a:solidFill>
                  <a:srgbClr val="003399"/>
                </a:solidFill>
              </a:rPr>
              <a:t>achieve</a:t>
            </a:r>
            <a:r>
              <a:rPr lang="pl-PL" sz="2400" noProof="0" dirty="0">
                <a:solidFill>
                  <a:srgbClr val="003399"/>
                </a:solidFill>
              </a:rPr>
              <a:t> </a:t>
            </a:r>
            <a:r>
              <a:rPr lang="pl-PL" sz="2400" noProof="0" dirty="0" err="1">
                <a:solidFill>
                  <a:srgbClr val="003399"/>
                </a:solidFill>
              </a:rPr>
              <a:t>an</a:t>
            </a:r>
            <a:r>
              <a:rPr lang="pl-PL" sz="2400" noProof="0" dirty="0">
                <a:solidFill>
                  <a:srgbClr val="003399"/>
                </a:solidFill>
              </a:rPr>
              <a:t> </a:t>
            </a:r>
            <a:r>
              <a:rPr lang="pl-PL" sz="2400" noProof="0" dirty="0" err="1">
                <a:solidFill>
                  <a:srgbClr val="003399"/>
                </a:solidFill>
              </a:rPr>
              <a:t>intended</a:t>
            </a:r>
            <a:r>
              <a:rPr lang="pl-PL" sz="2400" noProof="0" dirty="0">
                <a:solidFill>
                  <a:srgbClr val="003399"/>
                </a:solidFill>
              </a:rPr>
              <a:t> </a:t>
            </a:r>
            <a:r>
              <a:rPr lang="pl-PL" sz="2400" noProof="0" dirty="0" err="1">
                <a:solidFill>
                  <a:srgbClr val="003399"/>
                </a:solidFill>
              </a:rPr>
              <a:t>result</a:t>
            </a:r>
            <a:r>
              <a:rPr lang="pl-PL" sz="2400" noProof="0" dirty="0">
                <a:solidFill>
                  <a:srgbClr val="003399"/>
                </a:solidFill>
              </a:rPr>
              <a:t>.</a:t>
            </a:r>
            <a:endParaRPr lang="en-US" sz="1800" noProof="0" dirty="0">
              <a:solidFill>
                <a:srgbClr val="003399"/>
              </a:solidFill>
            </a:endParaRPr>
          </a:p>
          <a:p>
            <a:pPr>
              <a:buNone/>
            </a:pPr>
            <a:endParaRPr lang="en-US" sz="1800" noProof="0" dirty="0">
              <a:solidFill>
                <a:srgbClr val="003399"/>
              </a:solidFill>
            </a:endParaRPr>
          </a:p>
          <a:p>
            <a:r>
              <a:rPr lang="pl-PL" sz="2400" b="1" noProof="0" dirty="0" err="1">
                <a:solidFill>
                  <a:srgbClr val="003399"/>
                </a:solidFill>
              </a:rPr>
              <a:t>Process</a:t>
            </a:r>
            <a:r>
              <a:rPr lang="pl-PL" sz="2400" b="1" noProof="0" dirty="0">
                <a:solidFill>
                  <a:srgbClr val="003399"/>
                </a:solidFill>
              </a:rPr>
              <a:t> </a:t>
            </a:r>
            <a:r>
              <a:rPr lang="pl-PL" sz="2400" b="1" noProof="0" dirty="0" err="1">
                <a:solidFill>
                  <a:srgbClr val="003399"/>
                </a:solidFill>
              </a:rPr>
              <a:t>approach</a:t>
            </a:r>
            <a:r>
              <a:rPr lang="pl-PL" sz="2400" b="1" noProof="0" dirty="0">
                <a:solidFill>
                  <a:srgbClr val="003399"/>
                </a:solidFill>
              </a:rPr>
              <a:t> </a:t>
            </a:r>
            <a:r>
              <a:rPr lang="pl-PL" sz="2400" noProof="0" dirty="0">
                <a:solidFill>
                  <a:srgbClr val="003399"/>
                </a:solidFill>
              </a:rPr>
              <a:t>– </a:t>
            </a:r>
            <a:r>
              <a:rPr lang="pl-PL" sz="2400" noProof="0" dirty="0" err="1">
                <a:solidFill>
                  <a:srgbClr val="003399"/>
                </a:solidFill>
              </a:rPr>
              <a:t>systematic</a:t>
            </a:r>
            <a:r>
              <a:rPr lang="pl-PL" sz="2400" noProof="0" dirty="0">
                <a:solidFill>
                  <a:srgbClr val="003399"/>
                </a:solidFill>
              </a:rPr>
              <a:t> </a:t>
            </a:r>
            <a:r>
              <a:rPr lang="pl-PL" sz="2400" noProof="0" dirty="0" err="1">
                <a:solidFill>
                  <a:srgbClr val="003399"/>
                </a:solidFill>
              </a:rPr>
              <a:t>identification</a:t>
            </a:r>
            <a:r>
              <a:rPr lang="pl-PL" sz="2400" noProof="0" dirty="0">
                <a:solidFill>
                  <a:srgbClr val="003399"/>
                </a:solidFill>
              </a:rPr>
              <a:t> and management of </a:t>
            </a:r>
            <a:r>
              <a:rPr lang="pl-PL" sz="2400" noProof="0" dirty="0" err="1">
                <a:solidFill>
                  <a:srgbClr val="003399"/>
                </a:solidFill>
              </a:rPr>
              <a:t>processes</a:t>
            </a:r>
            <a:r>
              <a:rPr lang="pl-PL" sz="2400" noProof="0" dirty="0">
                <a:solidFill>
                  <a:srgbClr val="003399"/>
                </a:solidFill>
              </a:rPr>
              <a:t> </a:t>
            </a:r>
            <a:r>
              <a:rPr lang="pl-PL" sz="2400" noProof="0" dirty="0" err="1">
                <a:solidFill>
                  <a:srgbClr val="003399"/>
                </a:solidFill>
              </a:rPr>
              <a:t>occuring</a:t>
            </a:r>
            <a:r>
              <a:rPr lang="pl-PL" sz="2400" noProof="0" dirty="0">
                <a:solidFill>
                  <a:srgbClr val="003399"/>
                </a:solidFill>
              </a:rPr>
              <a:t> </a:t>
            </a:r>
            <a:r>
              <a:rPr lang="pl-PL" sz="2400" noProof="0" dirty="0" err="1">
                <a:solidFill>
                  <a:srgbClr val="003399"/>
                </a:solidFill>
              </a:rPr>
              <a:t>within</a:t>
            </a:r>
            <a:r>
              <a:rPr lang="pl-PL" sz="2400" noProof="0" dirty="0">
                <a:solidFill>
                  <a:srgbClr val="003399"/>
                </a:solidFill>
              </a:rPr>
              <a:t> the </a:t>
            </a:r>
            <a:r>
              <a:rPr lang="pl-PL" sz="2400" noProof="0" dirty="0" err="1">
                <a:solidFill>
                  <a:srgbClr val="003399"/>
                </a:solidFill>
              </a:rPr>
              <a:t>organization</a:t>
            </a:r>
            <a:r>
              <a:rPr lang="pl-PL" sz="2400" noProof="0" dirty="0">
                <a:solidFill>
                  <a:srgbClr val="003399"/>
                </a:solidFill>
              </a:rPr>
              <a:t> and </a:t>
            </a:r>
            <a:r>
              <a:rPr lang="pl-PL" sz="2400" noProof="0" dirty="0" err="1">
                <a:solidFill>
                  <a:srgbClr val="003399"/>
                </a:solidFill>
              </a:rPr>
              <a:t>particularly</a:t>
            </a:r>
            <a:r>
              <a:rPr lang="pl-PL" sz="2400" noProof="0" dirty="0">
                <a:solidFill>
                  <a:srgbClr val="003399"/>
                </a:solidFill>
              </a:rPr>
              <a:t> the </a:t>
            </a:r>
            <a:r>
              <a:rPr lang="pl-PL" sz="2400" noProof="0" dirty="0" err="1">
                <a:solidFill>
                  <a:srgbClr val="003399"/>
                </a:solidFill>
              </a:rPr>
              <a:t>interactions</a:t>
            </a:r>
            <a:r>
              <a:rPr lang="pl-PL" sz="2400" noProof="0" dirty="0">
                <a:solidFill>
                  <a:srgbClr val="003399"/>
                </a:solidFill>
              </a:rPr>
              <a:t> </a:t>
            </a:r>
            <a:r>
              <a:rPr lang="pl-PL" sz="2400" noProof="0" dirty="0" err="1">
                <a:solidFill>
                  <a:srgbClr val="003399"/>
                </a:solidFill>
              </a:rPr>
              <a:t>between</a:t>
            </a:r>
            <a:r>
              <a:rPr lang="pl-PL" sz="2400" noProof="0" dirty="0">
                <a:solidFill>
                  <a:srgbClr val="003399"/>
                </a:solidFill>
              </a:rPr>
              <a:t> </a:t>
            </a:r>
            <a:r>
              <a:rPr lang="pl-PL" sz="2400" noProof="0" dirty="0" err="1">
                <a:solidFill>
                  <a:srgbClr val="003399"/>
                </a:solidFill>
              </a:rPr>
              <a:t>such</a:t>
            </a:r>
            <a:r>
              <a:rPr lang="pl-PL" sz="2400" noProof="0" dirty="0">
                <a:solidFill>
                  <a:srgbClr val="003399"/>
                </a:solidFill>
              </a:rPr>
              <a:t> </a:t>
            </a:r>
            <a:r>
              <a:rPr lang="pl-PL" sz="2400" noProof="0" dirty="0" err="1">
                <a:solidFill>
                  <a:srgbClr val="003399"/>
                </a:solidFill>
              </a:rPr>
              <a:t>processes</a:t>
            </a:r>
            <a:r>
              <a:rPr lang="pl-PL" sz="2400" noProof="0" dirty="0">
                <a:solidFill>
                  <a:srgbClr val="003399"/>
                </a:solidFill>
              </a:rPr>
              <a:t>.</a:t>
            </a:r>
            <a:endParaRPr lang="en-US" sz="2400" noProof="0" dirty="0">
              <a:solidFill>
                <a:srgbClr val="003399"/>
              </a:solidFill>
            </a:endParaRPr>
          </a:p>
          <a:p>
            <a:pPr>
              <a:buNone/>
            </a:pPr>
            <a:endParaRPr lang="en-US" sz="1800"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4000" b="1" noProof="0" dirty="0" err="1"/>
              <a:t>Goal</a:t>
            </a:r>
            <a:r>
              <a:rPr lang="pl-PL" sz="4000" b="1" noProof="0" dirty="0"/>
              <a:t> of </a:t>
            </a:r>
            <a:r>
              <a:rPr lang="pl-PL" sz="4000" b="1" noProof="0" dirty="0" err="1"/>
              <a:t>process</a:t>
            </a:r>
            <a:r>
              <a:rPr lang="pl-PL" sz="4000" b="1" noProof="0" dirty="0"/>
              <a:t> management</a:t>
            </a:r>
            <a:endParaRPr lang="en-US" sz="4000" b="1" noProof="0" dirty="0"/>
          </a:p>
        </p:txBody>
      </p:sp>
      <p:sp>
        <p:nvSpPr>
          <p:cNvPr id="3" name="Symbol zastępczy zawartości 2"/>
          <p:cNvSpPr>
            <a:spLocks noGrp="1"/>
          </p:cNvSpPr>
          <p:nvPr>
            <p:ph idx="1"/>
          </p:nvPr>
        </p:nvSpPr>
        <p:spPr/>
        <p:txBody>
          <a:bodyPr/>
          <a:lstStyle/>
          <a:p>
            <a:pPr>
              <a:buNone/>
            </a:pPr>
            <a:endParaRPr lang="en-US" sz="2000" b="1" noProof="0" dirty="0">
              <a:solidFill>
                <a:srgbClr val="003399"/>
              </a:solidFill>
            </a:endParaRPr>
          </a:p>
          <a:p>
            <a:pPr>
              <a:buNone/>
            </a:pPr>
            <a:endParaRPr lang="en-US" sz="2000" b="1" noProof="0" dirty="0">
              <a:solidFill>
                <a:srgbClr val="003399"/>
              </a:solidFill>
            </a:endParaRPr>
          </a:p>
          <a:p>
            <a:pPr>
              <a:buNone/>
            </a:pPr>
            <a:endParaRPr lang="en-US" sz="2000" b="1" noProof="0" dirty="0">
              <a:solidFill>
                <a:srgbClr val="003399"/>
              </a:solidFill>
            </a:endParaRPr>
          </a:p>
          <a:p>
            <a:pPr>
              <a:buNone/>
            </a:pPr>
            <a:r>
              <a:rPr lang="pl-PL" sz="2000" b="1" noProof="0" dirty="0">
                <a:solidFill>
                  <a:srgbClr val="003399"/>
                </a:solidFill>
              </a:rPr>
              <a:t>Basic </a:t>
            </a:r>
            <a:r>
              <a:rPr lang="pl-PL" sz="2000" b="1" noProof="0" dirty="0" err="1">
                <a:solidFill>
                  <a:srgbClr val="003399"/>
                </a:solidFill>
              </a:rPr>
              <a:t>goals</a:t>
            </a:r>
            <a:r>
              <a:rPr lang="pl-PL" sz="2000" b="1" noProof="0" dirty="0">
                <a:solidFill>
                  <a:srgbClr val="003399"/>
                </a:solidFill>
              </a:rPr>
              <a:t>: </a:t>
            </a:r>
            <a:r>
              <a:rPr lang="pl-PL" sz="2000" noProof="0" dirty="0" err="1">
                <a:solidFill>
                  <a:srgbClr val="003399"/>
                </a:solidFill>
              </a:rPr>
              <a:t>improving</a:t>
            </a:r>
            <a:r>
              <a:rPr lang="pl-PL" sz="2000" noProof="0" dirty="0">
                <a:solidFill>
                  <a:srgbClr val="003399"/>
                </a:solidFill>
              </a:rPr>
              <a:t> </a:t>
            </a:r>
            <a:r>
              <a:rPr lang="pl-PL" sz="2000" noProof="0" dirty="0" err="1">
                <a:solidFill>
                  <a:srgbClr val="003399"/>
                </a:solidFill>
              </a:rPr>
              <a:t>effectiveness</a:t>
            </a:r>
            <a:r>
              <a:rPr lang="pl-PL" sz="2000" noProof="0" dirty="0">
                <a:solidFill>
                  <a:srgbClr val="003399"/>
                </a:solidFill>
              </a:rPr>
              <a:t> and </a:t>
            </a:r>
            <a:r>
              <a:rPr lang="pl-PL" sz="2000" noProof="0" dirty="0" err="1">
                <a:solidFill>
                  <a:srgbClr val="003399"/>
                </a:solidFill>
              </a:rPr>
              <a:t>efficiency</a:t>
            </a:r>
            <a:r>
              <a:rPr lang="pl-PL" sz="2000" noProof="0" dirty="0">
                <a:solidFill>
                  <a:srgbClr val="003399"/>
                </a:solidFill>
              </a:rPr>
              <a:t> of </a:t>
            </a:r>
            <a:r>
              <a:rPr lang="pl-PL" sz="2000" noProof="0" dirty="0" err="1">
                <a:solidFill>
                  <a:srgbClr val="003399"/>
                </a:solidFill>
              </a:rPr>
              <a:t>processes</a:t>
            </a:r>
            <a:r>
              <a:rPr lang="pl-PL" sz="2000" noProof="0" dirty="0">
                <a:solidFill>
                  <a:srgbClr val="003399"/>
                </a:solidFill>
              </a:rPr>
              <a:t> to </a:t>
            </a:r>
            <a:r>
              <a:rPr lang="pl-PL" sz="2000" noProof="0" dirty="0" err="1">
                <a:solidFill>
                  <a:srgbClr val="003399"/>
                </a:solidFill>
              </a:rPr>
              <a:t>meet</a:t>
            </a:r>
            <a:r>
              <a:rPr lang="pl-PL" sz="2000" noProof="0" dirty="0">
                <a:solidFill>
                  <a:srgbClr val="003399"/>
                </a:solidFill>
              </a:rPr>
              <a:t> </a:t>
            </a:r>
            <a:r>
              <a:rPr lang="pl-PL" sz="2000" noProof="0" dirty="0" err="1">
                <a:solidFill>
                  <a:srgbClr val="003399"/>
                </a:solidFill>
              </a:rPr>
              <a:t>clients</a:t>
            </a:r>
            <a:r>
              <a:rPr lang="pl-PL" sz="2000" dirty="0">
                <a:solidFill>
                  <a:srgbClr val="003399"/>
                </a:solidFill>
              </a:rPr>
              <a:t>’ </a:t>
            </a:r>
            <a:r>
              <a:rPr lang="pl-PL" sz="2000" dirty="0" err="1">
                <a:solidFill>
                  <a:srgbClr val="003399"/>
                </a:solidFill>
              </a:rPr>
              <a:t>needs</a:t>
            </a:r>
            <a:r>
              <a:rPr lang="pl-PL" sz="2000" dirty="0">
                <a:solidFill>
                  <a:srgbClr val="003399"/>
                </a:solidFill>
              </a:rPr>
              <a:t> in the </a:t>
            </a:r>
            <a:r>
              <a:rPr lang="pl-PL" sz="2000" dirty="0" err="1">
                <a:solidFill>
                  <a:srgbClr val="003399"/>
                </a:solidFill>
              </a:rPr>
              <a:t>best</a:t>
            </a:r>
            <a:r>
              <a:rPr lang="pl-PL" sz="2000" dirty="0">
                <a:solidFill>
                  <a:srgbClr val="003399"/>
                </a:solidFill>
              </a:rPr>
              <a:t> </a:t>
            </a:r>
            <a:r>
              <a:rPr lang="pl-PL" sz="2000" dirty="0" err="1">
                <a:solidFill>
                  <a:srgbClr val="003399"/>
                </a:solidFill>
              </a:rPr>
              <a:t>possible</a:t>
            </a:r>
            <a:r>
              <a:rPr lang="pl-PL" sz="2000" dirty="0">
                <a:solidFill>
                  <a:srgbClr val="003399"/>
                </a:solidFill>
              </a:rPr>
              <a:t> </a:t>
            </a:r>
            <a:r>
              <a:rPr lang="pl-PL" sz="2000" dirty="0" err="1">
                <a:solidFill>
                  <a:srgbClr val="003399"/>
                </a:solidFill>
              </a:rPr>
              <a:t>way</a:t>
            </a:r>
            <a:endParaRPr lang="pl-PL" sz="2000" dirty="0">
              <a:solidFill>
                <a:srgbClr val="003399"/>
              </a:solidFill>
            </a:endParaRPr>
          </a:p>
          <a:p>
            <a:pPr>
              <a:buNone/>
            </a:pPr>
            <a:r>
              <a:rPr lang="pl-PL" sz="2000" b="1" noProof="0" dirty="0" err="1">
                <a:solidFill>
                  <a:srgbClr val="003399"/>
                </a:solidFill>
              </a:rPr>
              <a:t>Intermediary</a:t>
            </a:r>
            <a:r>
              <a:rPr lang="pl-PL" sz="2000" b="1" noProof="0" dirty="0">
                <a:solidFill>
                  <a:srgbClr val="003399"/>
                </a:solidFill>
              </a:rPr>
              <a:t> </a:t>
            </a:r>
            <a:r>
              <a:rPr lang="pl-PL" sz="2000" b="1" noProof="0" dirty="0" err="1">
                <a:solidFill>
                  <a:srgbClr val="003399"/>
                </a:solidFill>
              </a:rPr>
              <a:t>goals</a:t>
            </a:r>
            <a:r>
              <a:rPr lang="en-US" sz="2000" b="1" noProof="0" dirty="0">
                <a:solidFill>
                  <a:srgbClr val="003399"/>
                </a:solidFill>
              </a:rPr>
              <a:t>:</a:t>
            </a:r>
          </a:p>
          <a:p>
            <a:r>
              <a:rPr lang="pl-PL" sz="2000" noProof="0" dirty="0" err="1">
                <a:solidFill>
                  <a:srgbClr val="003399"/>
                </a:solidFill>
              </a:rPr>
              <a:t>Process</a:t>
            </a:r>
            <a:r>
              <a:rPr lang="pl-PL" sz="2000" noProof="0" dirty="0">
                <a:solidFill>
                  <a:srgbClr val="003399"/>
                </a:solidFill>
              </a:rPr>
              <a:t> </a:t>
            </a:r>
            <a:r>
              <a:rPr lang="pl-PL" sz="2000" dirty="0">
                <a:solidFill>
                  <a:srgbClr val="003399"/>
                </a:solidFill>
              </a:rPr>
              <a:t>i</a:t>
            </a:r>
            <a:r>
              <a:rPr lang="pl-PL" sz="2000" noProof="0" dirty="0" err="1">
                <a:solidFill>
                  <a:srgbClr val="003399"/>
                </a:solidFill>
              </a:rPr>
              <a:t>dentification</a:t>
            </a:r>
            <a:r>
              <a:rPr lang="pl-PL" sz="2000" dirty="0">
                <a:solidFill>
                  <a:srgbClr val="003399"/>
                </a:solidFill>
              </a:rPr>
              <a:t>, </a:t>
            </a:r>
            <a:r>
              <a:rPr lang="pl-PL" sz="2000" dirty="0" err="1">
                <a:solidFill>
                  <a:srgbClr val="003399"/>
                </a:solidFill>
              </a:rPr>
              <a:t>analysis</a:t>
            </a:r>
            <a:r>
              <a:rPr lang="pl-PL" sz="2000" dirty="0">
                <a:solidFill>
                  <a:srgbClr val="003399"/>
                </a:solidFill>
              </a:rPr>
              <a:t>, design and </a:t>
            </a:r>
            <a:r>
              <a:rPr lang="pl-PL" sz="2000" dirty="0" err="1">
                <a:solidFill>
                  <a:srgbClr val="003399"/>
                </a:solidFill>
              </a:rPr>
              <a:t>optimization</a:t>
            </a:r>
            <a:endParaRPr lang="pl-PL" sz="2000" noProof="0" dirty="0">
              <a:solidFill>
                <a:srgbClr val="003399"/>
              </a:solidFill>
            </a:endParaRPr>
          </a:p>
          <a:p>
            <a:r>
              <a:rPr lang="pl-PL" sz="2000" noProof="0" dirty="0" err="1">
                <a:solidFill>
                  <a:srgbClr val="003399"/>
                </a:solidFill>
              </a:rPr>
              <a:t>Managing</a:t>
            </a:r>
            <a:r>
              <a:rPr lang="pl-PL" sz="2000" noProof="0" dirty="0">
                <a:solidFill>
                  <a:srgbClr val="003399"/>
                </a:solidFill>
              </a:rPr>
              <a:t> </a:t>
            </a:r>
            <a:r>
              <a:rPr lang="pl-PL" sz="2000" noProof="0" dirty="0" err="1">
                <a:solidFill>
                  <a:srgbClr val="003399"/>
                </a:solidFill>
              </a:rPr>
              <a:t>processes</a:t>
            </a:r>
            <a:r>
              <a:rPr lang="pl-PL" sz="2000" noProof="0" dirty="0">
                <a:solidFill>
                  <a:srgbClr val="003399"/>
                </a:solidFill>
              </a:rPr>
              <a:t> in </a:t>
            </a:r>
            <a:r>
              <a:rPr lang="pl-PL" sz="2000" noProof="0" dirty="0" err="1">
                <a:solidFill>
                  <a:srgbClr val="003399"/>
                </a:solidFill>
              </a:rPr>
              <a:t>consideration</a:t>
            </a:r>
            <a:r>
              <a:rPr lang="pl-PL" sz="2000" noProof="0" dirty="0">
                <a:solidFill>
                  <a:srgbClr val="003399"/>
                </a:solidFill>
              </a:rPr>
              <a:t> with </a:t>
            </a:r>
            <a:r>
              <a:rPr lang="pl-PL" sz="2000" noProof="0" dirty="0" err="1">
                <a:solidFill>
                  <a:srgbClr val="003399"/>
                </a:solidFill>
              </a:rPr>
              <a:t>strategic</a:t>
            </a:r>
            <a:r>
              <a:rPr lang="pl-PL" sz="2000" noProof="0" dirty="0">
                <a:solidFill>
                  <a:srgbClr val="003399"/>
                </a:solidFill>
              </a:rPr>
              <a:t> and </a:t>
            </a:r>
            <a:r>
              <a:rPr lang="pl-PL" sz="2000" noProof="0" dirty="0" err="1">
                <a:solidFill>
                  <a:srgbClr val="003399"/>
                </a:solidFill>
              </a:rPr>
              <a:t>operational</a:t>
            </a:r>
            <a:r>
              <a:rPr lang="pl-PL" sz="2000" noProof="0" dirty="0">
                <a:solidFill>
                  <a:srgbClr val="003399"/>
                </a:solidFill>
              </a:rPr>
              <a:t> </a:t>
            </a:r>
            <a:r>
              <a:rPr lang="pl-PL" sz="2000" noProof="0" dirty="0" err="1">
                <a:solidFill>
                  <a:srgbClr val="003399"/>
                </a:solidFill>
              </a:rPr>
              <a:t>goals</a:t>
            </a:r>
            <a:r>
              <a:rPr lang="pl-PL" sz="2000" noProof="0" dirty="0">
                <a:solidFill>
                  <a:srgbClr val="003399"/>
                </a:solidFill>
              </a:rPr>
              <a:t> for the </a:t>
            </a:r>
            <a:r>
              <a:rPr lang="pl-PL" sz="2000" noProof="0" dirty="0" err="1">
                <a:solidFill>
                  <a:srgbClr val="003399"/>
                </a:solidFill>
              </a:rPr>
              <a:t>organization</a:t>
            </a:r>
            <a:r>
              <a:rPr lang="pl-PL" sz="2000" noProof="0" dirty="0">
                <a:solidFill>
                  <a:srgbClr val="003399"/>
                </a:solidFill>
              </a:rPr>
              <a:t> and </a:t>
            </a:r>
            <a:r>
              <a:rPr lang="pl-PL" sz="2000" noProof="0" dirty="0" err="1">
                <a:solidFill>
                  <a:srgbClr val="003399"/>
                </a:solidFill>
              </a:rPr>
              <a:t>expectations</a:t>
            </a:r>
            <a:r>
              <a:rPr lang="pl-PL" sz="2000" noProof="0" dirty="0">
                <a:solidFill>
                  <a:srgbClr val="003399"/>
                </a:solidFill>
              </a:rPr>
              <a:t> of </a:t>
            </a:r>
            <a:r>
              <a:rPr lang="pl-PL" sz="2000" noProof="0" dirty="0" err="1">
                <a:solidFill>
                  <a:srgbClr val="003399"/>
                </a:solidFill>
              </a:rPr>
              <a:t>clients</a:t>
            </a:r>
            <a:r>
              <a:rPr lang="en-US" sz="2000" noProof="0" dirty="0">
                <a:solidFill>
                  <a:srgbClr val="003399"/>
                </a:solidFill>
              </a:rPr>
              <a:t>. </a:t>
            </a:r>
          </a:p>
          <a:p>
            <a:pPr>
              <a:buNone/>
            </a:pPr>
            <a:r>
              <a:rPr lang="en-US" sz="2000" noProof="0" dirty="0">
                <a:solidFill>
                  <a:srgbClr val="003399"/>
                </a:solidFill>
              </a:rPr>
              <a:t> </a:t>
            </a:r>
            <a:r>
              <a:rPr lang="pl-PL" sz="2000" noProof="0" dirty="0" err="1">
                <a:solidFill>
                  <a:srgbClr val="003399"/>
                </a:solidFill>
              </a:rPr>
              <a:t>Important</a:t>
            </a:r>
            <a:r>
              <a:rPr lang="pl-PL" sz="2000" noProof="0" dirty="0">
                <a:solidFill>
                  <a:srgbClr val="003399"/>
                </a:solidFill>
              </a:rPr>
              <a:t> </a:t>
            </a:r>
            <a:r>
              <a:rPr lang="en-US" sz="2000" noProof="0" dirty="0">
                <a:solidFill>
                  <a:srgbClr val="003399"/>
                </a:solidFill>
              </a:rPr>
              <a:t>- </a:t>
            </a:r>
            <a:r>
              <a:rPr lang="pl-PL" sz="2000" noProof="0" dirty="0">
                <a:solidFill>
                  <a:srgbClr val="003399"/>
                </a:solidFill>
              </a:rPr>
              <a:t> </a:t>
            </a:r>
            <a:r>
              <a:rPr lang="pl-PL" sz="2000" b="1" noProof="0" dirty="0">
                <a:solidFill>
                  <a:srgbClr val="C00000"/>
                </a:solidFill>
              </a:rPr>
              <a:t>a </a:t>
            </a:r>
            <a:r>
              <a:rPr lang="pl-PL" sz="2000" b="1" noProof="0" dirty="0" err="1">
                <a:solidFill>
                  <a:srgbClr val="C00000"/>
                </a:solidFill>
              </a:rPr>
              <a:t>holistic</a:t>
            </a:r>
            <a:r>
              <a:rPr lang="pl-PL" sz="2000" b="1" noProof="0" dirty="0">
                <a:solidFill>
                  <a:srgbClr val="C00000"/>
                </a:solidFill>
              </a:rPr>
              <a:t> </a:t>
            </a:r>
            <a:r>
              <a:rPr lang="pl-PL" sz="2000" b="1" noProof="0" dirty="0" err="1">
                <a:solidFill>
                  <a:srgbClr val="C00000"/>
                </a:solidFill>
              </a:rPr>
              <a:t>approach</a:t>
            </a:r>
            <a:r>
              <a:rPr lang="en-US" sz="2000" b="1" noProof="0" dirty="0">
                <a:solidFill>
                  <a:srgbClr val="C00000"/>
                </a:solidFill>
              </a:rPr>
              <a:t>. </a:t>
            </a:r>
          </a:p>
          <a:p>
            <a:pPr>
              <a:buNone/>
            </a:pPr>
            <a:endParaRPr lang="en-US" sz="2000"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pic>
        <p:nvPicPr>
          <p:cNvPr id="5" name="Obraz 4" descr="Target.jpg"/>
          <p:cNvPicPr>
            <a:picLocks noChangeAspect="1"/>
          </p:cNvPicPr>
          <p:nvPr/>
        </p:nvPicPr>
        <p:blipFill>
          <a:blip r:embed="rId3" cstate="print"/>
          <a:stretch>
            <a:fillRect/>
          </a:stretch>
        </p:blipFill>
        <p:spPr>
          <a:xfrm>
            <a:off x="3635896" y="1124744"/>
            <a:ext cx="1512168" cy="1512168"/>
          </a:xfrm>
          <a:prstGeom prst="rect">
            <a:avLst/>
          </a:prstGeom>
        </p:spPr>
      </p:pic>
      <p:sp>
        <p:nvSpPr>
          <p:cNvPr id="6" name="Rectangle 1">
            <a:extLst>
              <a:ext uri="{FF2B5EF4-FFF2-40B4-BE49-F238E27FC236}">
                <a16:creationId xmlns:a16="http://schemas.microsoft.com/office/drawing/2014/main" id="{59F4BDB4-6335-456F-9C7B-3CFA95EDA8F8}"/>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7" name="pole tekstowe 6"/>
          <p:cNvSpPr txBox="1"/>
          <p:nvPr/>
        </p:nvSpPr>
        <p:spPr>
          <a:xfrm>
            <a:off x="457200" y="6477000"/>
            <a:ext cx="8003232" cy="1477328"/>
          </a:xfrm>
          <a:prstGeom prst="rect">
            <a:avLst/>
          </a:prstGeom>
          <a:noFill/>
        </p:spPr>
        <p:txBody>
          <a:bodyPr wrap="square" rtlCol="0">
            <a:spAutoFit/>
          </a:bodyPr>
          <a:lstStyle/>
          <a:p>
            <a:pPr>
              <a:buNone/>
            </a:pPr>
            <a:r>
              <a:rPr lang="pl-PL" sz="1000" dirty="0"/>
              <a:t>Source: </a:t>
            </a:r>
            <a:r>
              <a:rPr lang="en-US" sz="1000" dirty="0"/>
              <a:t>http://www.gilaberttax.com/2013/04/16/targeted-partnership-tax-allocations/</a:t>
            </a:r>
          </a:p>
          <a:p>
            <a:pPr>
              <a:buNone/>
            </a:pPr>
            <a:endParaRPr lang="en-US" sz="4800" dirty="0"/>
          </a:p>
          <a:p>
            <a:endParaRPr lang="pl-PL"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5"/>
          <p:cNvSpPr>
            <a:spLocks noGrp="1"/>
          </p:cNvSpPr>
          <p:nvPr>
            <p:ph type="title"/>
          </p:nvPr>
        </p:nvSpPr>
        <p:spPr/>
        <p:txBody>
          <a:bodyPr/>
          <a:lstStyle/>
          <a:p>
            <a:r>
              <a:rPr lang="pl-PL" sz="4000" b="1" noProof="0" dirty="0" err="1"/>
              <a:t>Nowosielski’s</a:t>
            </a:r>
            <a:r>
              <a:rPr lang="pl-PL" sz="4000" b="1" noProof="0" dirty="0"/>
              <a:t> </a:t>
            </a:r>
            <a:r>
              <a:rPr lang="pl-PL" sz="4000" b="1" noProof="0" dirty="0" err="1"/>
              <a:t>process</a:t>
            </a:r>
            <a:r>
              <a:rPr lang="pl-PL" sz="4000" b="1" noProof="0" dirty="0"/>
              <a:t> </a:t>
            </a:r>
            <a:r>
              <a:rPr lang="pl-PL" sz="4000" b="1" noProof="0" dirty="0" err="1"/>
              <a:t>maturity</a:t>
            </a:r>
            <a:r>
              <a:rPr lang="pl-PL" sz="4000" b="1" noProof="0" dirty="0"/>
              <a:t> model</a:t>
            </a:r>
            <a:endParaRPr lang="en-US" sz="4000" b="1" noProof="0" dirty="0"/>
          </a:p>
        </p:txBody>
      </p:sp>
      <p:sp>
        <p:nvSpPr>
          <p:cNvPr id="7" name="Symbol zastępczy zawartości 6"/>
          <p:cNvSpPr>
            <a:spLocks noGrp="1"/>
          </p:cNvSpPr>
          <p:nvPr>
            <p:ph idx="1"/>
          </p:nvPr>
        </p:nvSpPr>
        <p:spPr/>
        <p:txBody>
          <a:bodyPr/>
          <a:lstStyle/>
          <a:p>
            <a:pPr>
              <a:buNone/>
            </a:pPr>
            <a:endParaRPr lang="en-US" noProof="0" dirty="0"/>
          </a:p>
          <a:p>
            <a:endParaRPr lang="en-US" noProof="0" dirty="0"/>
          </a:p>
        </p:txBody>
      </p:sp>
      <p:sp>
        <p:nvSpPr>
          <p:cNvPr id="5" name="Symbol zastępczy stopki 4"/>
          <p:cNvSpPr>
            <a:spLocks noGrp="1"/>
          </p:cNvSpPr>
          <p:nvPr>
            <p:ph type="ftr" sz="quarter" idx="11"/>
          </p:nvPr>
        </p:nvSpPr>
        <p:spPr/>
        <p:txBody>
          <a:bodyPr/>
          <a:lstStyle/>
          <a:p>
            <a:r>
              <a:rPr lang="pl-PL" altLang="en-US"/>
              <a:t>PJAIT</a:t>
            </a:r>
          </a:p>
        </p:txBody>
      </p:sp>
      <p:sp>
        <p:nvSpPr>
          <p:cNvPr id="10" name="Schemat blokowy: proces 9"/>
          <p:cNvSpPr/>
          <p:nvPr/>
        </p:nvSpPr>
        <p:spPr bwMode="auto">
          <a:xfrm>
            <a:off x="2267744" y="5805264"/>
            <a:ext cx="4464496" cy="576064"/>
          </a:xfrm>
          <a:prstGeom prst="flowChartProcess">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1600" b="1" i="0" u="none" strike="noStrike" cap="none" normalizeH="0" dirty="0">
                <a:ln>
                  <a:noFill/>
                </a:ln>
                <a:solidFill>
                  <a:srgbClr val="003399"/>
                </a:solidFill>
                <a:effectLst/>
                <a:latin typeface="Arial" charset="0"/>
              </a:rPr>
              <a:t>Level 0</a:t>
            </a:r>
            <a:r>
              <a:rPr kumimoji="0" lang="pl-PL" sz="1600" b="0" i="0" u="none" strike="noStrike" cap="none" normalizeH="0" dirty="0">
                <a:ln>
                  <a:noFill/>
                </a:ln>
                <a:solidFill>
                  <a:srgbClr val="003399"/>
                </a:solidFill>
                <a:effectLst/>
                <a:latin typeface="Arial" charset="0"/>
              </a:rPr>
              <a:t>: </a:t>
            </a:r>
            <a:r>
              <a:rPr lang="pl-PL" sz="1600" dirty="0"/>
              <a:t>L</a:t>
            </a:r>
            <a:r>
              <a:rPr kumimoji="0" lang="pl-PL" sz="1600" b="0" i="0" u="none" strike="noStrike" cap="none" normalizeH="0" dirty="0">
                <a:ln>
                  <a:noFill/>
                </a:ln>
                <a:solidFill>
                  <a:srgbClr val="003399"/>
                </a:solidFill>
                <a:effectLst/>
                <a:latin typeface="Arial" charset="0"/>
              </a:rPr>
              <a:t>ack of </a:t>
            </a:r>
            <a:r>
              <a:rPr kumimoji="0" lang="pl-PL" sz="1600" b="0" i="0" u="none" strike="noStrike" cap="none" normalizeH="0" dirty="0" err="1">
                <a:ln>
                  <a:noFill/>
                </a:ln>
                <a:solidFill>
                  <a:srgbClr val="003399"/>
                </a:solidFill>
                <a:effectLst/>
                <a:latin typeface="Arial" charset="0"/>
              </a:rPr>
              <a:t>process</a:t>
            </a:r>
            <a:r>
              <a:rPr kumimoji="0" lang="pl-PL" sz="1600" b="0" i="0" u="none" strike="noStrike" cap="none" normalizeH="0" dirty="0">
                <a:ln>
                  <a:noFill/>
                </a:ln>
                <a:solidFill>
                  <a:srgbClr val="003399"/>
                </a:solidFill>
                <a:effectLst/>
                <a:latin typeface="Arial" charset="0"/>
              </a:rPr>
              <a:t> </a:t>
            </a:r>
            <a:r>
              <a:rPr kumimoji="0" lang="pl-PL" sz="1600" b="0" i="0" u="none" strike="noStrike" cap="none" normalizeH="0" dirty="0" err="1">
                <a:ln>
                  <a:noFill/>
                </a:ln>
                <a:solidFill>
                  <a:srgbClr val="003399"/>
                </a:solidFill>
                <a:effectLst/>
                <a:latin typeface="Arial" charset="0"/>
              </a:rPr>
              <a:t>awareness</a:t>
            </a:r>
            <a:endParaRPr kumimoji="0" lang="pl-PL" sz="1600" b="0" i="0" u="none" strike="noStrike" cap="none" normalizeH="0" baseline="0" dirty="0">
              <a:ln>
                <a:noFill/>
              </a:ln>
              <a:solidFill>
                <a:srgbClr val="003399"/>
              </a:solidFill>
              <a:effectLst/>
              <a:latin typeface="Arial" charset="0"/>
            </a:endParaRPr>
          </a:p>
        </p:txBody>
      </p:sp>
      <p:sp>
        <p:nvSpPr>
          <p:cNvPr id="11" name="Schemat blokowy: proces 10"/>
          <p:cNvSpPr/>
          <p:nvPr/>
        </p:nvSpPr>
        <p:spPr bwMode="auto">
          <a:xfrm>
            <a:off x="1979712" y="5085184"/>
            <a:ext cx="5112568" cy="576064"/>
          </a:xfrm>
          <a:prstGeom prst="flowChartProcess">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1600" b="1" i="0" u="none" strike="noStrike" cap="none" normalizeH="0" dirty="0">
                <a:ln>
                  <a:noFill/>
                </a:ln>
                <a:solidFill>
                  <a:srgbClr val="003399"/>
                </a:solidFill>
                <a:effectLst/>
                <a:latin typeface="Arial" charset="0"/>
              </a:rPr>
              <a:t>Level 1</a:t>
            </a:r>
            <a:r>
              <a:rPr kumimoji="0" lang="pl-PL" sz="1600" b="0" i="0" u="none" strike="noStrike" cap="none" normalizeH="0" dirty="0">
                <a:ln>
                  <a:noFill/>
                </a:ln>
                <a:solidFill>
                  <a:srgbClr val="003399"/>
                </a:solidFill>
                <a:effectLst/>
                <a:latin typeface="Arial" charset="0"/>
              </a:rPr>
              <a:t>: </a:t>
            </a:r>
            <a:r>
              <a:rPr kumimoji="0" lang="pl-PL" sz="1600" b="0" i="0" u="none" strike="noStrike" cap="none" normalizeH="0" dirty="0" err="1">
                <a:ln>
                  <a:noFill/>
                </a:ln>
                <a:solidFill>
                  <a:srgbClr val="003399"/>
                </a:solidFill>
                <a:effectLst/>
                <a:latin typeface="Arial" charset="0"/>
              </a:rPr>
              <a:t>Process</a:t>
            </a:r>
            <a:r>
              <a:rPr kumimoji="0" lang="pl-PL" sz="1600" b="0" i="0" u="none" strike="noStrike" cap="none" normalizeH="0" dirty="0">
                <a:ln>
                  <a:noFill/>
                </a:ln>
                <a:solidFill>
                  <a:srgbClr val="003399"/>
                </a:solidFill>
                <a:effectLst/>
                <a:latin typeface="Arial" charset="0"/>
              </a:rPr>
              <a:t> </a:t>
            </a:r>
            <a:r>
              <a:rPr kumimoji="0" lang="pl-PL" sz="1600" b="0" i="0" u="none" strike="noStrike" cap="none" normalizeH="0" dirty="0" err="1">
                <a:ln>
                  <a:noFill/>
                </a:ln>
                <a:solidFill>
                  <a:srgbClr val="003399"/>
                </a:solidFill>
                <a:effectLst/>
                <a:latin typeface="Arial" charset="0"/>
              </a:rPr>
              <a:t>necessity</a:t>
            </a:r>
            <a:r>
              <a:rPr kumimoji="0" lang="pl-PL" sz="1600" b="0" i="0" u="none" strike="noStrike" cap="none" normalizeH="0" dirty="0">
                <a:ln>
                  <a:noFill/>
                </a:ln>
                <a:solidFill>
                  <a:srgbClr val="003399"/>
                </a:solidFill>
                <a:effectLst/>
                <a:latin typeface="Arial" charset="0"/>
              </a:rPr>
              <a:t> </a:t>
            </a:r>
            <a:r>
              <a:rPr kumimoji="0" lang="pl-PL" sz="1600" b="0" i="0" u="none" strike="noStrike" cap="none" normalizeH="0" dirty="0" err="1">
                <a:ln>
                  <a:noFill/>
                </a:ln>
                <a:solidFill>
                  <a:srgbClr val="003399"/>
                </a:solidFill>
                <a:effectLst/>
                <a:latin typeface="Arial" charset="0"/>
              </a:rPr>
              <a:t>awareness</a:t>
            </a:r>
            <a:endParaRPr kumimoji="0" lang="pl-PL" sz="1600" b="0" i="0" u="none" strike="noStrike" cap="none" normalizeH="0" baseline="0" dirty="0">
              <a:ln>
                <a:noFill/>
              </a:ln>
              <a:solidFill>
                <a:srgbClr val="003399"/>
              </a:solidFill>
              <a:effectLst/>
              <a:latin typeface="Arial" charset="0"/>
            </a:endParaRPr>
          </a:p>
        </p:txBody>
      </p:sp>
      <p:sp>
        <p:nvSpPr>
          <p:cNvPr id="12" name="Schemat blokowy: proces 11"/>
          <p:cNvSpPr/>
          <p:nvPr/>
        </p:nvSpPr>
        <p:spPr bwMode="auto">
          <a:xfrm>
            <a:off x="1691680" y="4365104"/>
            <a:ext cx="5760640" cy="576064"/>
          </a:xfrm>
          <a:prstGeom prst="flowChartProcess">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1600" b="1" i="0" u="none" strike="noStrike" cap="none" normalizeH="0" dirty="0">
                <a:ln>
                  <a:noFill/>
                </a:ln>
                <a:solidFill>
                  <a:srgbClr val="003399"/>
                </a:solidFill>
                <a:effectLst/>
                <a:latin typeface="Arial" charset="0"/>
              </a:rPr>
              <a:t>Level 2</a:t>
            </a:r>
            <a:r>
              <a:rPr kumimoji="0" lang="pl-PL" sz="1600" b="0" i="0" u="none" strike="noStrike" cap="none" normalizeH="0" dirty="0">
                <a:ln>
                  <a:noFill/>
                </a:ln>
                <a:solidFill>
                  <a:srgbClr val="003399"/>
                </a:solidFill>
                <a:effectLst/>
                <a:latin typeface="Arial" charset="0"/>
              </a:rPr>
              <a:t>: </a:t>
            </a:r>
            <a:r>
              <a:rPr kumimoji="0" lang="pl-PL" sz="1600" b="0" i="0" u="none" strike="noStrike" cap="none" normalizeH="0" dirty="0" err="1">
                <a:ln>
                  <a:noFill/>
                </a:ln>
                <a:solidFill>
                  <a:srgbClr val="003399"/>
                </a:solidFill>
                <a:effectLst/>
                <a:latin typeface="Arial" charset="0"/>
              </a:rPr>
              <a:t>Process</a:t>
            </a:r>
            <a:r>
              <a:rPr kumimoji="0" lang="pl-PL" sz="1600" b="0" i="0" u="none" strike="noStrike" cap="none" normalizeH="0" dirty="0">
                <a:ln>
                  <a:noFill/>
                </a:ln>
                <a:solidFill>
                  <a:srgbClr val="003399"/>
                </a:solidFill>
                <a:effectLst/>
                <a:latin typeface="Arial" charset="0"/>
              </a:rPr>
              <a:t> </a:t>
            </a:r>
            <a:r>
              <a:rPr kumimoji="0" lang="pl-PL" sz="1600" b="0" i="0" u="none" strike="noStrike" cap="none" normalizeH="0" dirty="0" err="1">
                <a:ln>
                  <a:noFill/>
                </a:ln>
                <a:solidFill>
                  <a:srgbClr val="003399"/>
                </a:solidFill>
                <a:effectLst/>
                <a:latin typeface="Arial" charset="0"/>
              </a:rPr>
              <a:t>identification</a:t>
            </a:r>
            <a:r>
              <a:rPr kumimoji="0" lang="pl-PL" sz="1600" b="0" i="0" u="none" strike="noStrike" cap="none" normalizeH="0" dirty="0">
                <a:ln>
                  <a:noFill/>
                </a:ln>
                <a:solidFill>
                  <a:srgbClr val="003399"/>
                </a:solidFill>
                <a:effectLst/>
                <a:latin typeface="Arial" charset="0"/>
              </a:rPr>
              <a:t> and </a:t>
            </a:r>
            <a:r>
              <a:rPr kumimoji="0" lang="pl-PL" sz="1600" b="0" i="0" u="none" strike="noStrike" cap="none" normalizeH="0" dirty="0" err="1">
                <a:ln>
                  <a:noFill/>
                </a:ln>
                <a:solidFill>
                  <a:srgbClr val="003399"/>
                </a:solidFill>
                <a:effectLst/>
                <a:latin typeface="Arial" charset="0"/>
              </a:rPr>
              <a:t>documentation</a:t>
            </a:r>
            <a:endParaRPr kumimoji="0" lang="pl-PL" sz="1600" b="0" i="0" u="none" strike="noStrike" cap="none" normalizeH="0" baseline="0" dirty="0">
              <a:ln>
                <a:noFill/>
              </a:ln>
              <a:solidFill>
                <a:srgbClr val="003399"/>
              </a:solidFill>
              <a:effectLst/>
              <a:latin typeface="Arial" charset="0"/>
            </a:endParaRPr>
          </a:p>
        </p:txBody>
      </p:sp>
      <p:sp>
        <p:nvSpPr>
          <p:cNvPr id="13" name="Schemat blokowy: proces 12"/>
          <p:cNvSpPr/>
          <p:nvPr/>
        </p:nvSpPr>
        <p:spPr bwMode="auto">
          <a:xfrm>
            <a:off x="1475656" y="3645024"/>
            <a:ext cx="6336704" cy="576064"/>
          </a:xfrm>
          <a:prstGeom prst="flowChartProcess">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1600" b="1" i="0" u="none" strike="noStrike" cap="none" normalizeH="0" dirty="0">
                <a:ln>
                  <a:noFill/>
                </a:ln>
                <a:solidFill>
                  <a:srgbClr val="003399"/>
                </a:solidFill>
                <a:effectLst/>
                <a:latin typeface="Arial" charset="0"/>
              </a:rPr>
              <a:t>Level 3</a:t>
            </a:r>
            <a:r>
              <a:rPr kumimoji="0" lang="pl-PL" sz="1600" b="0" i="0" u="none" strike="noStrike" cap="none" normalizeH="0" dirty="0">
                <a:ln>
                  <a:noFill/>
                </a:ln>
                <a:solidFill>
                  <a:srgbClr val="003399"/>
                </a:solidFill>
                <a:effectLst/>
                <a:latin typeface="Arial" charset="0"/>
              </a:rPr>
              <a:t>: </a:t>
            </a:r>
            <a:r>
              <a:rPr lang="pl-PL" sz="1600" dirty="0" err="1"/>
              <a:t>Process</a:t>
            </a:r>
            <a:r>
              <a:rPr lang="pl-PL" sz="1600" dirty="0"/>
              <a:t> </a:t>
            </a:r>
            <a:r>
              <a:rPr lang="pl-PL" sz="1600" dirty="0" err="1"/>
              <a:t>measurement</a:t>
            </a:r>
            <a:r>
              <a:rPr lang="pl-PL" sz="1600" dirty="0"/>
              <a:t> and </a:t>
            </a:r>
            <a:r>
              <a:rPr lang="pl-PL" sz="1600" dirty="0" err="1"/>
              <a:t>recording</a:t>
            </a:r>
            <a:endParaRPr kumimoji="0" lang="pl-PL" sz="1600" b="0" i="0" u="none" strike="noStrike" cap="none" normalizeH="0" baseline="0" dirty="0">
              <a:ln>
                <a:noFill/>
              </a:ln>
              <a:solidFill>
                <a:srgbClr val="003399"/>
              </a:solidFill>
              <a:effectLst/>
              <a:latin typeface="Arial" charset="0"/>
            </a:endParaRPr>
          </a:p>
        </p:txBody>
      </p:sp>
      <p:sp>
        <p:nvSpPr>
          <p:cNvPr id="14" name="Schemat blokowy: proces 13"/>
          <p:cNvSpPr/>
          <p:nvPr/>
        </p:nvSpPr>
        <p:spPr bwMode="auto">
          <a:xfrm>
            <a:off x="1115616" y="2924944"/>
            <a:ext cx="6912768" cy="576064"/>
          </a:xfrm>
          <a:prstGeom prst="flowChartProcess">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1600" b="1" i="0" u="none" strike="noStrike" cap="none" normalizeH="0" dirty="0">
                <a:ln>
                  <a:noFill/>
                </a:ln>
                <a:solidFill>
                  <a:srgbClr val="003399"/>
                </a:solidFill>
                <a:effectLst/>
                <a:latin typeface="Arial" charset="0"/>
              </a:rPr>
              <a:t>Level 4</a:t>
            </a:r>
            <a:r>
              <a:rPr kumimoji="0" lang="pl-PL" sz="1600" b="0" i="0" u="none" strike="noStrike" cap="none" normalizeH="0" dirty="0">
                <a:ln>
                  <a:noFill/>
                </a:ln>
                <a:solidFill>
                  <a:srgbClr val="003399"/>
                </a:solidFill>
                <a:effectLst/>
                <a:latin typeface="Arial" charset="0"/>
              </a:rPr>
              <a:t>: </a:t>
            </a:r>
            <a:r>
              <a:rPr kumimoji="0" lang="pl-PL" sz="1600" b="0" i="0" u="none" strike="noStrike" cap="none" normalizeH="0" dirty="0" err="1">
                <a:ln>
                  <a:noFill/>
                </a:ln>
                <a:solidFill>
                  <a:srgbClr val="003399"/>
                </a:solidFill>
                <a:effectLst/>
                <a:latin typeface="Arial" charset="0"/>
              </a:rPr>
              <a:t>Process</a:t>
            </a:r>
            <a:r>
              <a:rPr kumimoji="0" lang="pl-PL" sz="1600" b="0" i="0" u="none" strike="noStrike" cap="none" normalizeH="0" dirty="0">
                <a:ln>
                  <a:noFill/>
                </a:ln>
                <a:solidFill>
                  <a:srgbClr val="003399"/>
                </a:solidFill>
                <a:effectLst/>
                <a:latin typeface="Arial" charset="0"/>
              </a:rPr>
              <a:t> </a:t>
            </a:r>
            <a:r>
              <a:rPr kumimoji="0" lang="pl-PL" sz="1600" b="0" i="0" u="none" strike="noStrike" cap="none" normalizeH="0" dirty="0" err="1">
                <a:ln>
                  <a:noFill/>
                </a:ln>
                <a:solidFill>
                  <a:srgbClr val="003399"/>
                </a:solidFill>
                <a:effectLst/>
                <a:latin typeface="Arial" charset="0"/>
              </a:rPr>
              <a:t>planning</a:t>
            </a:r>
            <a:r>
              <a:rPr kumimoji="0" lang="pl-PL" sz="1600" b="0" i="0" u="none" strike="noStrike" cap="none" normalizeH="0" dirty="0">
                <a:ln>
                  <a:noFill/>
                </a:ln>
                <a:solidFill>
                  <a:srgbClr val="003399"/>
                </a:solidFill>
                <a:effectLst/>
                <a:latin typeface="Arial" charset="0"/>
              </a:rPr>
              <a:t> and controling </a:t>
            </a:r>
            <a:endParaRPr kumimoji="0" lang="pl-PL" sz="1600" b="0" i="0" u="none" strike="noStrike" cap="none" normalizeH="0" baseline="0" dirty="0">
              <a:ln>
                <a:noFill/>
              </a:ln>
              <a:solidFill>
                <a:srgbClr val="003399"/>
              </a:solidFill>
              <a:effectLst/>
              <a:latin typeface="Arial" charset="0"/>
            </a:endParaRPr>
          </a:p>
        </p:txBody>
      </p:sp>
      <p:sp>
        <p:nvSpPr>
          <p:cNvPr id="15" name="Schemat blokowy: proces 14"/>
          <p:cNvSpPr/>
          <p:nvPr/>
        </p:nvSpPr>
        <p:spPr bwMode="auto">
          <a:xfrm>
            <a:off x="827584" y="2204864"/>
            <a:ext cx="7416824" cy="576064"/>
          </a:xfrm>
          <a:prstGeom prst="flowChartProcess">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1600" b="1" i="0" u="none" strike="noStrike" cap="none" normalizeH="0" dirty="0">
                <a:ln>
                  <a:noFill/>
                </a:ln>
                <a:solidFill>
                  <a:srgbClr val="003399"/>
                </a:solidFill>
                <a:effectLst/>
                <a:latin typeface="Arial" charset="0"/>
              </a:rPr>
              <a:t>Level 5</a:t>
            </a:r>
            <a:r>
              <a:rPr kumimoji="0" lang="pl-PL" sz="1600" b="0" i="0" u="none" strike="noStrike" cap="none" normalizeH="0" dirty="0">
                <a:ln>
                  <a:noFill/>
                </a:ln>
                <a:solidFill>
                  <a:srgbClr val="003399"/>
                </a:solidFill>
                <a:effectLst/>
                <a:latin typeface="Arial" charset="0"/>
              </a:rPr>
              <a:t>: </a:t>
            </a:r>
            <a:r>
              <a:rPr kumimoji="0" lang="pl-PL" sz="1600" b="0" i="0" u="none" strike="noStrike" cap="none" normalizeH="0" dirty="0" err="1">
                <a:ln>
                  <a:noFill/>
                </a:ln>
                <a:solidFill>
                  <a:srgbClr val="003399"/>
                </a:solidFill>
                <a:effectLst/>
                <a:latin typeface="Arial" charset="0"/>
              </a:rPr>
              <a:t>Systematic</a:t>
            </a:r>
            <a:r>
              <a:rPr kumimoji="0" lang="pl-PL" sz="1600" b="0" i="0" u="none" strike="noStrike" cap="none" normalizeH="0" dirty="0">
                <a:ln>
                  <a:noFill/>
                </a:ln>
                <a:solidFill>
                  <a:srgbClr val="003399"/>
                </a:solidFill>
                <a:effectLst/>
                <a:latin typeface="Arial" charset="0"/>
              </a:rPr>
              <a:t> </a:t>
            </a:r>
            <a:r>
              <a:rPr kumimoji="0" lang="pl-PL" sz="1600" b="0" i="0" u="none" strike="noStrike" cap="none" normalizeH="0" dirty="0" err="1">
                <a:ln>
                  <a:noFill/>
                </a:ln>
                <a:solidFill>
                  <a:srgbClr val="003399"/>
                </a:solidFill>
                <a:effectLst/>
                <a:latin typeface="Arial" charset="0"/>
              </a:rPr>
              <a:t>process</a:t>
            </a:r>
            <a:r>
              <a:rPr kumimoji="0" lang="pl-PL" sz="1600" b="0" i="0" u="none" strike="noStrike" cap="none" normalizeH="0" dirty="0">
                <a:ln>
                  <a:noFill/>
                </a:ln>
                <a:solidFill>
                  <a:srgbClr val="003399"/>
                </a:solidFill>
                <a:effectLst/>
                <a:latin typeface="Arial" charset="0"/>
              </a:rPr>
              <a:t> </a:t>
            </a:r>
            <a:r>
              <a:rPr kumimoji="0" lang="pl-PL" sz="1600" b="0" i="0" u="none" strike="noStrike" cap="none" normalizeH="0" dirty="0" err="1">
                <a:ln>
                  <a:noFill/>
                </a:ln>
                <a:solidFill>
                  <a:srgbClr val="003399"/>
                </a:solidFill>
                <a:effectLst/>
                <a:latin typeface="Arial" charset="0"/>
              </a:rPr>
              <a:t>improvement</a:t>
            </a:r>
            <a:endParaRPr kumimoji="0" lang="pl-PL" sz="1600" b="0" i="0" u="none" strike="noStrike" cap="none" normalizeH="0" baseline="0" dirty="0">
              <a:ln>
                <a:noFill/>
              </a:ln>
              <a:solidFill>
                <a:srgbClr val="003399"/>
              </a:solidFill>
              <a:effectLst/>
              <a:latin typeface="Arial" charset="0"/>
            </a:endParaRPr>
          </a:p>
        </p:txBody>
      </p:sp>
      <p:sp>
        <p:nvSpPr>
          <p:cNvPr id="16" name="Schemat blokowy: proces 15"/>
          <p:cNvSpPr/>
          <p:nvPr/>
        </p:nvSpPr>
        <p:spPr bwMode="auto">
          <a:xfrm>
            <a:off x="467544" y="1484784"/>
            <a:ext cx="8064896" cy="576064"/>
          </a:xfrm>
          <a:prstGeom prst="flowChartProcess">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l-PL" sz="1600" b="1" i="0" u="none" strike="noStrike" cap="none" normalizeH="0" dirty="0">
                <a:ln>
                  <a:noFill/>
                </a:ln>
                <a:solidFill>
                  <a:srgbClr val="003399"/>
                </a:solidFill>
                <a:effectLst/>
                <a:latin typeface="Arial" charset="0"/>
              </a:rPr>
              <a:t>Level 6</a:t>
            </a:r>
            <a:r>
              <a:rPr kumimoji="0" lang="pl-PL" sz="1600" b="0" i="0" u="none" strike="noStrike" cap="none" normalizeH="0" dirty="0">
                <a:ln>
                  <a:noFill/>
                </a:ln>
                <a:solidFill>
                  <a:srgbClr val="003399"/>
                </a:solidFill>
                <a:effectLst/>
                <a:latin typeface="Arial" charset="0"/>
              </a:rPr>
              <a:t>: </a:t>
            </a:r>
            <a:r>
              <a:rPr kumimoji="0" lang="pl-PL" sz="1600" b="0" i="0" u="none" strike="noStrike" cap="none" normalizeH="0" dirty="0" err="1">
                <a:ln>
                  <a:noFill/>
                </a:ln>
                <a:solidFill>
                  <a:srgbClr val="003399"/>
                </a:solidFill>
                <a:effectLst/>
                <a:latin typeface="Arial" charset="0"/>
              </a:rPr>
              <a:t>Process</a:t>
            </a:r>
            <a:r>
              <a:rPr kumimoji="0" lang="pl-PL" sz="1600" b="0" i="0" u="none" strike="noStrike" cap="none" normalizeH="0" dirty="0">
                <a:ln>
                  <a:noFill/>
                </a:ln>
                <a:solidFill>
                  <a:srgbClr val="003399"/>
                </a:solidFill>
                <a:effectLst/>
                <a:latin typeface="Arial" charset="0"/>
              </a:rPr>
              <a:t> management</a:t>
            </a:r>
            <a:endParaRPr kumimoji="0" lang="pl-PL" sz="1600" b="0" i="0" u="none" strike="noStrike" cap="none" normalizeH="0" baseline="0" dirty="0">
              <a:ln>
                <a:noFill/>
              </a:ln>
              <a:solidFill>
                <a:srgbClr val="003399"/>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CMMI (</a:t>
            </a:r>
            <a:r>
              <a:rPr lang="en-US" sz="4000" b="1" i="1" noProof="0" dirty="0"/>
              <a:t>Capability Maturity Model Integration</a:t>
            </a:r>
            <a:r>
              <a:rPr lang="en-US" sz="4000" b="1" noProof="0" dirty="0"/>
              <a:t>)</a:t>
            </a:r>
            <a:r>
              <a:rPr lang="pl-PL" sz="4000" b="1" noProof="0" dirty="0"/>
              <a:t> Model</a:t>
            </a:r>
            <a:endParaRPr lang="en-US" sz="4000" b="1" noProof="0" dirty="0"/>
          </a:p>
        </p:txBody>
      </p:sp>
      <p:sp>
        <p:nvSpPr>
          <p:cNvPr id="6" name="Symbol zastępczy zawartości 5"/>
          <p:cNvSpPr>
            <a:spLocks noGrp="1"/>
          </p:cNvSpPr>
          <p:nvPr>
            <p:ph idx="1"/>
          </p:nvPr>
        </p:nvSpPr>
        <p:spPr/>
        <p:txBody>
          <a:bodyPr/>
          <a:lstStyle/>
          <a:p>
            <a:pPr>
              <a:buNone/>
            </a:pPr>
            <a:endParaRPr lang="en-US" sz="2000" noProof="0" dirty="0">
              <a:solidFill>
                <a:srgbClr val="003399"/>
              </a:solidFill>
            </a:endParaRPr>
          </a:p>
        </p:txBody>
      </p:sp>
      <p:sp>
        <p:nvSpPr>
          <p:cNvPr id="5" name="Symbol zastępczy stopki 4"/>
          <p:cNvSpPr>
            <a:spLocks noGrp="1"/>
          </p:cNvSpPr>
          <p:nvPr>
            <p:ph type="ftr" sz="quarter" idx="11"/>
          </p:nvPr>
        </p:nvSpPr>
        <p:spPr/>
        <p:txBody>
          <a:bodyPr/>
          <a:lstStyle/>
          <a:p>
            <a:r>
              <a:rPr lang="pl-PL" altLang="en-US"/>
              <a:t>PJAIT</a:t>
            </a:r>
          </a:p>
        </p:txBody>
      </p:sp>
      <p:pic>
        <p:nvPicPr>
          <p:cNvPr id="3074" name="Picture 2">
            <a:extLst>
              <a:ext uri="{FF2B5EF4-FFF2-40B4-BE49-F238E27FC236}">
                <a16:creationId xmlns:a16="http://schemas.microsoft.com/office/drawing/2014/main" id="{8AD27D67-1690-468C-8CB6-9C2B138EA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36" y="1443831"/>
            <a:ext cx="8752421" cy="48434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Origins of the process approach</a:t>
            </a:r>
          </a:p>
        </p:txBody>
      </p:sp>
      <p:sp>
        <p:nvSpPr>
          <p:cNvPr id="3" name="Symbol zastępczy zawartości 2"/>
          <p:cNvSpPr>
            <a:spLocks noGrp="1"/>
          </p:cNvSpPr>
          <p:nvPr>
            <p:ph idx="1"/>
          </p:nvPr>
        </p:nvSpPr>
        <p:spPr/>
        <p:txBody>
          <a:bodyPr/>
          <a:lstStyle/>
          <a:p>
            <a:endParaRPr lang="en-US" noProof="0" dirty="0">
              <a:solidFill>
                <a:srgbClr val="003399"/>
              </a:solidFill>
            </a:endParaRPr>
          </a:p>
          <a:p>
            <a:pPr>
              <a:buNone/>
            </a:pPr>
            <a:endParaRPr lang="en-US" sz="2800"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pic>
        <p:nvPicPr>
          <p:cNvPr id="8" name="Obraz 7" descr="640px-AdamSmith.jpg"/>
          <p:cNvPicPr>
            <a:picLocks noChangeAspect="1"/>
          </p:cNvPicPr>
          <p:nvPr/>
        </p:nvPicPr>
        <p:blipFill>
          <a:blip r:embed="rId3" cstate="print"/>
          <a:stretch>
            <a:fillRect/>
          </a:stretch>
        </p:blipFill>
        <p:spPr>
          <a:xfrm>
            <a:off x="3596640" y="1973580"/>
            <a:ext cx="1950720" cy="291084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4000" b="1" noProof="0" dirty="0" err="1"/>
              <a:t>Process</a:t>
            </a:r>
            <a:r>
              <a:rPr lang="pl-PL" sz="4000" b="1" noProof="0" dirty="0"/>
              <a:t> </a:t>
            </a:r>
            <a:r>
              <a:rPr lang="pl-PL" sz="4000" b="1" noProof="0" dirty="0" err="1"/>
              <a:t>decomposition</a:t>
            </a:r>
            <a:endParaRPr lang="en-US" sz="4000" b="1" noProof="0" dirty="0"/>
          </a:p>
        </p:txBody>
      </p:sp>
      <p:sp>
        <p:nvSpPr>
          <p:cNvPr id="3" name="Symbol zastępczy zawartości 2"/>
          <p:cNvSpPr>
            <a:spLocks noGrp="1"/>
          </p:cNvSpPr>
          <p:nvPr>
            <p:ph idx="1"/>
          </p:nvPr>
        </p:nvSpPr>
        <p:spPr/>
        <p:txBody>
          <a:bodyPr/>
          <a:lstStyle/>
          <a:p>
            <a:pPr>
              <a:buNone/>
            </a:pPr>
            <a:r>
              <a:rPr lang="pl-PL" sz="2400" b="1" i="1" noProof="0" dirty="0" err="1">
                <a:solidFill>
                  <a:srgbClr val="003399"/>
                </a:solidFill>
              </a:rPr>
              <a:t>Functional</a:t>
            </a:r>
            <a:r>
              <a:rPr lang="pl-PL" sz="2400" b="1" i="1" noProof="0" dirty="0">
                <a:solidFill>
                  <a:srgbClr val="003399"/>
                </a:solidFill>
              </a:rPr>
              <a:t> </a:t>
            </a:r>
            <a:r>
              <a:rPr lang="pl-PL" sz="2400" b="1" i="1" noProof="0" dirty="0" err="1">
                <a:solidFill>
                  <a:srgbClr val="003399"/>
                </a:solidFill>
              </a:rPr>
              <a:t>decompostion</a:t>
            </a:r>
            <a:r>
              <a:rPr lang="en-US" sz="2400" b="1" noProof="0" dirty="0">
                <a:solidFill>
                  <a:srgbClr val="003399"/>
                </a:solidFill>
              </a:rPr>
              <a:t>:</a:t>
            </a:r>
          </a:p>
          <a:p>
            <a:pPr>
              <a:buNone/>
            </a:pPr>
            <a:r>
              <a:rPr lang="pl-PL" sz="2400" b="1" noProof="0" dirty="0">
                <a:solidFill>
                  <a:srgbClr val="003399"/>
                </a:solidFill>
              </a:rPr>
              <a:t>Level 1:</a:t>
            </a:r>
            <a:r>
              <a:rPr lang="en-US" sz="2400" b="1" noProof="0" dirty="0">
                <a:solidFill>
                  <a:srgbClr val="003399"/>
                </a:solidFill>
              </a:rPr>
              <a:t> </a:t>
            </a:r>
            <a:r>
              <a:rPr lang="pl-PL" sz="2400" b="1" noProof="0" dirty="0" err="1">
                <a:solidFill>
                  <a:srgbClr val="003399"/>
                </a:solidFill>
              </a:rPr>
              <a:t>distinguishing</a:t>
            </a:r>
            <a:r>
              <a:rPr lang="pl-PL" sz="2400" b="1" noProof="0" dirty="0">
                <a:solidFill>
                  <a:srgbClr val="003399"/>
                </a:solidFill>
              </a:rPr>
              <a:t>/</a:t>
            </a:r>
            <a:r>
              <a:rPr lang="pl-PL" sz="2400" b="1" noProof="0" dirty="0" err="1">
                <a:solidFill>
                  <a:srgbClr val="003399"/>
                </a:solidFill>
              </a:rPr>
              <a:t>isolating</a:t>
            </a:r>
            <a:r>
              <a:rPr lang="pl-PL" sz="2400" b="1" noProof="0" dirty="0">
                <a:solidFill>
                  <a:srgbClr val="003399"/>
                </a:solidFill>
              </a:rPr>
              <a:t> </a:t>
            </a:r>
            <a:r>
              <a:rPr lang="pl-PL" sz="2400" b="1" noProof="0" dirty="0" err="1">
                <a:solidFill>
                  <a:srgbClr val="003399"/>
                </a:solidFill>
              </a:rPr>
              <a:t>functional</a:t>
            </a:r>
            <a:r>
              <a:rPr lang="pl-PL" sz="2400" b="1" noProof="0" dirty="0">
                <a:solidFill>
                  <a:srgbClr val="003399"/>
                </a:solidFill>
              </a:rPr>
              <a:t> </a:t>
            </a:r>
            <a:r>
              <a:rPr lang="pl-PL" sz="2400" b="1" noProof="0" dirty="0" err="1">
                <a:solidFill>
                  <a:srgbClr val="003399"/>
                </a:solidFill>
              </a:rPr>
              <a:t>areas</a:t>
            </a:r>
            <a:r>
              <a:rPr lang="pl-PL" sz="2400" b="1" noProof="0" dirty="0">
                <a:solidFill>
                  <a:srgbClr val="003399"/>
                </a:solidFill>
              </a:rPr>
              <a:t> of </a:t>
            </a:r>
            <a:r>
              <a:rPr lang="pl-PL" sz="2400" b="1" noProof="0" dirty="0" err="1">
                <a:solidFill>
                  <a:srgbClr val="003399"/>
                </a:solidFill>
              </a:rPr>
              <a:t>company</a:t>
            </a:r>
            <a:endParaRPr lang="en-US" sz="2400" b="1" noProof="0" dirty="0">
              <a:solidFill>
                <a:srgbClr val="003399"/>
              </a:solidFill>
            </a:endParaRPr>
          </a:p>
          <a:p>
            <a:pPr>
              <a:buNone/>
            </a:pPr>
            <a:r>
              <a:rPr lang="pl-PL" sz="2400" noProof="0" dirty="0" err="1">
                <a:solidFill>
                  <a:srgbClr val="003399"/>
                </a:solidFill>
              </a:rPr>
              <a:t>Example</a:t>
            </a:r>
            <a:r>
              <a:rPr lang="en-US" sz="2400" noProof="0" dirty="0">
                <a:solidFill>
                  <a:srgbClr val="003399"/>
                </a:solidFill>
              </a:rPr>
              <a:t>: </a:t>
            </a:r>
            <a:r>
              <a:rPr lang="pl-PL" sz="2400" noProof="0" dirty="0" err="1">
                <a:solidFill>
                  <a:srgbClr val="003399"/>
                </a:solidFill>
              </a:rPr>
              <a:t>typical</a:t>
            </a:r>
            <a:r>
              <a:rPr lang="pl-PL" sz="2400" noProof="0" dirty="0">
                <a:solidFill>
                  <a:srgbClr val="003399"/>
                </a:solidFill>
              </a:rPr>
              <a:t> </a:t>
            </a:r>
            <a:r>
              <a:rPr lang="pl-PL" sz="2400" noProof="0" dirty="0" err="1">
                <a:solidFill>
                  <a:srgbClr val="003399"/>
                </a:solidFill>
              </a:rPr>
              <a:t>manufacturing</a:t>
            </a:r>
            <a:r>
              <a:rPr lang="pl-PL" sz="2400" noProof="0" dirty="0">
                <a:solidFill>
                  <a:srgbClr val="003399"/>
                </a:solidFill>
              </a:rPr>
              <a:t> </a:t>
            </a:r>
            <a:r>
              <a:rPr lang="pl-PL" sz="2400" noProof="0" dirty="0" err="1">
                <a:solidFill>
                  <a:srgbClr val="003399"/>
                </a:solidFill>
              </a:rPr>
              <a:t>company</a:t>
            </a:r>
            <a:r>
              <a:rPr lang="en-US" sz="2400" noProof="0" dirty="0">
                <a:solidFill>
                  <a:srgbClr val="003399"/>
                </a:solidFill>
              </a:rPr>
              <a:t>:</a:t>
            </a:r>
          </a:p>
          <a:p>
            <a:pPr>
              <a:buFont typeface="Arial" pitchFamily="34" charset="0"/>
              <a:buChar char="•"/>
            </a:pPr>
            <a:r>
              <a:rPr lang="pl-PL" sz="2400" noProof="0" dirty="0" err="1">
                <a:solidFill>
                  <a:srgbClr val="003399"/>
                </a:solidFill>
              </a:rPr>
              <a:t>Marketin</a:t>
            </a:r>
            <a:r>
              <a:rPr lang="pl-PL" sz="2400" dirty="0">
                <a:solidFill>
                  <a:srgbClr val="003399"/>
                </a:solidFill>
              </a:rPr>
              <a:t>g and </a:t>
            </a:r>
            <a:r>
              <a:rPr lang="pl-PL" sz="2400" dirty="0" err="1">
                <a:solidFill>
                  <a:srgbClr val="003399"/>
                </a:solidFill>
              </a:rPr>
              <a:t>sales</a:t>
            </a:r>
            <a:endParaRPr lang="en-US" sz="2400" noProof="0" dirty="0">
              <a:solidFill>
                <a:srgbClr val="003399"/>
              </a:solidFill>
            </a:endParaRPr>
          </a:p>
          <a:p>
            <a:pPr>
              <a:buFont typeface="Arial" pitchFamily="34" charset="0"/>
              <a:buChar char="•"/>
            </a:pPr>
            <a:r>
              <a:rPr lang="pl-PL" sz="2400" noProof="0" dirty="0" err="1">
                <a:solidFill>
                  <a:srgbClr val="003399"/>
                </a:solidFill>
              </a:rPr>
              <a:t>Production</a:t>
            </a:r>
            <a:r>
              <a:rPr lang="pl-PL" sz="2400" noProof="0" dirty="0">
                <a:solidFill>
                  <a:srgbClr val="003399"/>
                </a:solidFill>
              </a:rPr>
              <a:t> and </a:t>
            </a:r>
            <a:r>
              <a:rPr lang="pl-PL" sz="2400" noProof="0" dirty="0" err="1">
                <a:solidFill>
                  <a:srgbClr val="003399"/>
                </a:solidFill>
              </a:rPr>
              <a:t>distribution</a:t>
            </a:r>
            <a:endParaRPr lang="en-US" sz="2400" noProof="0" dirty="0">
              <a:solidFill>
                <a:srgbClr val="003399"/>
              </a:solidFill>
            </a:endParaRPr>
          </a:p>
          <a:p>
            <a:pPr>
              <a:buFont typeface="Arial" pitchFamily="34" charset="0"/>
              <a:buChar char="•"/>
            </a:pPr>
            <a:r>
              <a:rPr lang="pl-PL" sz="2400" noProof="0" dirty="0" err="1">
                <a:solidFill>
                  <a:srgbClr val="003399"/>
                </a:solidFill>
              </a:rPr>
              <a:t>Material</a:t>
            </a:r>
            <a:r>
              <a:rPr lang="pl-PL" sz="2400" noProof="0" dirty="0">
                <a:solidFill>
                  <a:srgbClr val="003399"/>
                </a:solidFill>
              </a:rPr>
              <a:t> </a:t>
            </a:r>
            <a:r>
              <a:rPr lang="pl-PL" sz="2400" noProof="0" dirty="0" err="1">
                <a:solidFill>
                  <a:srgbClr val="003399"/>
                </a:solidFill>
              </a:rPr>
              <a:t>procurement</a:t>
            </a:r>
            <a:endParaRPr lang="en-US" sz="2400" noProof="0" dirty="0">
              <a:solidFill>
                <a:srgbClr val="003399"/>
              </a:solidFill>
            </a:endParaRPr>
          </a:p>
          <a:p>
            <a:pPr>
              <a:buFont typeface="Arial" pitchFamily="34" charset="0"/>
              <a:buChar char="•"/>
            </a:pPr>
            <a:r>
              <a:rPr lang="pl-PL" sz="2400" noProof="0" dirty="0">
                <a:solidFill>
                  <a:srgbClr val="003399"/>
                </a:solidFill>
              </a:rPr>
              <a:t>Financial </a:t>
            </a:r>
            <a:r>
              <a:rPr lang="pl-PL" sz="2400" noProof="0" dirty="0" err="1">
                <a:solidFill>
                  <a:srgbClr val="003399"/>
                </a:solidFill>
              </a:rPr>
              <a:t>accounting</a:t>
            </a:r>
            <a:endParaRPr lang="pl-PL" sz="2400" noProof="0" dirty="0">
              <a:solidFill>
                <a:srgbClr val="003399"/>
              </a:solidFill>
            </a:endParaRPr>
          </a:p>
          <a:p>
            <a:pPr>
              <a:buFont typeface="Arial" pitchFamily="34" charset="0"/>
              <a:buChar char="•"/>
            </a:pPr>
            <a:r>
              <a:rPr lang="pl-PL" sz="2400" noProof="0" dirty="0">
                <a:solidFill>
                  <a:srgbClr val="003399"/>
                </a:solidFill>
              </a:rPr>
              <a:t>Human </a:t>
            </a:r>
            <a:r>
              <a:rPr lang="pl-PL" sz="2400" noProof="0" dirty="0" err="1">
                <a:solidFill>
                  <a:srgbClr val="003399"/>
                </a:solidFill>
              </a:rPr>
              <a:t>resources</a:t>
            </a:r>
            <a:r>
              <a:rPr lang="pl-PL" sz="2400" noProof="0" dirty="0">
                <a:solidFill>
                  <a:srgbClr val="003399"/>
                </a:solidFill>
              </a:rPr>
              <a:t> management </a:t>
            </a:r>
            <a:endParaRPr lang="en-US" sz="2400" noProof="0" dirty="0">
              <a:solidFill>
                <a:srgbClr val="003399"/>
              </a:solidFill>
            </a:endParaRPr>
          </a:p>
          <a:p>
            <a:pPr>
              <a:buFont typeface="Arial" pitchFamily="34" charset="0"/>
              <a:buChar char="•"/>
            </a:pPr>
            <a:r>
              <a:rPr lang="pl-PL" sz="2400" dirty="0" err="1">
                <a:solidFill>
                  <a:srgbClr val="003399"/>
                </a:solidFill>
              </a:rPr>
              <a:t>Overall</a:t>
            </a:r>
            <a:r>
              <a:rPr lang="pl-PL" sz="2400" dirty="0">
                <a:solidFill>
                  <a:srgbClr val="003399"/>
                </a:solidFill>
              </a:rPr>
              <a:t> </a:t>
            </a:r>
            <a:r>
              <a:rPr lang="pl-PL" sz="2400" dirty="0" err="1">
                <a:solidFill>
                  <a:srgbClr val="003399"/>
                </a:solidFill>
              </a:rPr>
              <a:t>company</a:t>
            </a:r>
            <a:r>
              <a:rPr lang="pl-PL" sz="2400" dirty="0">
                <a:solidFill>
                  <a:srgbClr val="003399"/>
                </a:solidFill>
              </a:rPr>
              <a:t> management </a:t>
            </a:r>
            <a:endParaRPr lang="en-US" sz="2400"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additive="base">
                                        <p:cTn id="2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 calcmode="lin" valueType="num">
                                      <p:cBhvr additive="base">
                                        <p:cTn id="2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dirty="0"/>
              <a:t>Process decomposition</a:t>
            </a:r>
            <a:endParaRPr lang="en-US" b="1" noProof="0" dirty="0"/>
          </a:p>
        </p:txBody>
      </p:sp>
      <p:sp>
        <p:nvSpPr>
          <p:cNvPr id="3" name="Symbol zastępczy zawartości 2"/>
          <p:cNvSpPr>
            <a:spLocks noGrp="1"/>
          </p:cNvSpPr>
          <p:nvPr>
            <p:ph idx="1"/>
          </p:nvPr>
        </p:nvSpPr>
        <p:spPr/>
        <p:txBody>
          <a:bodyPr/>
          <a:lstStyle/>
          <a:p>
            <a:pPr>
              <a:buNone/>
            </a:pPr>
            <a:r>
              <a:rPr lang="en-US" b="1" noProof="0" dirty="0">
                <a:solidFill>
                  <a:srgbClr val="003399"/>
                </a:solidFill>
              </a:rPr>
              <a:t>Level 2: distinguishing process groups</a:t>
            </a:r>
          </a:p>
          <a:p>
            <a:pPr>
              <a:buNone/>
            </a:pPr>
            <a:r>
              <a:rPr lang="en-US" noProof="0" dirty="0">
                <a:solidFill>
                  <a:srgbClr val="003399"/>
                </a:solidFill>
              </a:rPr>
              <a:t>Example: production and distribution:</a:t>
            </a:r>
          </a:p>
          <a:p>
            <a:pPr>
              <a:buFont typeface="Arial" pitchFamily="34" charset="0"/>
              <a:buChar char="•"/>
            </a:pPr>
            <a:r>
              <a:rPr lang="en-US" noProof="0" dirty="0">
                <a:solidFill>
                  <a:srgbClr val="003399"/>
                </a:solidFill>
              </a:rPr>
              <a:t>Production planning and raw material procurement </a:t>
            </a:r>
          </a:p>
          <a:p>
            <a:pPr>
              <a:buFont typeface="Arial" pitchFamily="34" charset="0"/>
              <a:buChar char="•"/>
            </a:pPr>
            <a:r>
              <a:rPr lang="en-US" noProof="0" dirty="0">
                <a:solidFill>
                  <a:srgbClr val="003399"/>
                </a:solidFill>
              </a:rPr>
              <a:t>Processing of raw materials</a:t>
            </a:r>
          </a:p>
          <a:p>
            <a:pPr>
              <a:buFont typeface="Arial" pitchFamily="34" charset="0"/>
              <a:buChar char="•"/>
            </a:pPr>
            <a:r>
              <a:rPr lang="en-US" dirty="0">
                <a:solidFill>
                  <a:srgbClr val="003399"/>
                </a:solidFill>
              </a:rPr>
              <a:t>Product delivery</a:t>
            </a:r>
            <a:endParaRPr lang="en-US"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spTree>
    <p:extLst>
      <p:ext uri="{BB962C8B-B14F-4D97-AF65-F5344CB8AC3E}">
        <p14:creationId xmlns:p14="http://schemas.microsoft.com/office/powerpoint/2010/main" val="78094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dirty="0"/>
              <a:t>Process decomposition</a:t>
            </a:r>
            <a:endParaRPr lang="en-US" sz="4000" b="1" noProof="0" dirty="0"/>
          </a:p>
        </p:txBody>
      </p:sp>
      <p:sp>
        <p:nvSpPr>
          <p:cNvPr id="3" name="Symbol zastępczy zawartości 2"/>
          <p:cNvSpPr>
            <a:spLocks noGrp="1"/>
          </p:cNvSpPr>
          <p:nvPr>
            <p:ph idx="1"/>
          </p:nvPr>
        </p:nvSpPr>
        <p:spPr/>
        <p:txBody>
          <a:bodyPr/>
          <a:lstStyle/>
          <a:p>
            <a:pPr>
              <a:buNone/>
            </a:pPr>
            <a:r>
              <a:rPr lang="en-US" sz="2400" b="1" dirty="0">
                <a:solidFill>
                  <a:srgbClr val="003399"/>
                </a:solidFill>
              </a:rPr>
              <a:t>Level 3:</a:t>
            </a:r>
            <a:r>
              <a:rPr lang="en-US" sz="2400" b="1" noProof="0" dirty="0">
                <a:solidFill>
                  <a:srgbClr val="003399"/>
                </a:solidFill>
              </a:rPr>
              <a:t> </a:t>
            </a:r>
            <a:r>
              <a:rPr lang="en-US" sz="2400" b="1" noProof="0" dirty="0" err="1">
                <a:solidFill>
                  <a:srgbClr val="003399"/>
                </a:solidFill>
              </a:rPr>
              <a:t>establishin</a:t>
            </a:r>
            <a:r>
              <a:rPr lang="en-US" sz="2400" b="1" dirty="0">
                <a:solidFill>
                  <a:srgbClr val="003399"/>
                </a:solidFill>
              </a:rPr>
              <a:t>g elementary processes within process groups</a:t>
            </a:r>
            <a:endParaRPr lang="en-US" sz="2400" b="1" noProof="0" dirty="0">
              <a:solidFill>
                <a:srgbClr val="003399"/>
              </a:solidFill>
            </a:endParaRPr>
          </a:p>
          <a:p>
            <a:pPr>
              <a:buNone/>
            </a:pPr>
            <a:r>
              <a:rPr lang="en-US" sz="2400" noProof="0" dirty="0">
                <a:solidFill>
                  <a:srgbClr val="003399"/>
                </a:solidFill>
              </a:rPr>
              <a:t>Example: transforming materials into products:</a:t>
            </a:r>
          </a:p>
          <a:p>
            <a:pPr>
              <a:buFont typeface="Arial" pitchFamily="34" charset="0"/>
              <a:buChar char="•"/>
            </a:pPr>
            <a:r>
              <a:rPr lang="en-US" sz="2400" dirty="0">
                <a:solidFill>
                  <a:srgbClr val="003399"/>
                </a:solidFill>
              </a:rPr>
              <a:t>Production scheduling</a:t>
            </a:r>
            <a:endParaRPr lang="en-US" sz="2400" noProof="0" dirty="0">
              <a:solidFill>
                <a:srgbClr val="003399"/>
              </a:solidFill>
            </a:endParaRPr>
          </a:p>
          <a:p>
            <a:pPr>
              <a:buFont typeface="Arial" pitchFamily="34" charset="0"/>
              <a:buChar char="•"/>
            </a:pPr>
            <a:r>
              <a:rPr lang="en-US" sz="2400" noProof="0" dirty="0">
                <a:solidFill>
                  <a:srgbClr val="003399"/>
                </a:solidFill>
              </a:rPr>
              <a:t>Raw material a</a:t>
            </a:r>
            <a:r>
              <a:rPr lang="pl-PL" sz="2400" noProof="0" dirty="0">
                <a:solidFill>
                  <a:srgbClr val="003399"/>
                </a:solidFill>
              </a:rPr>
              <a:t>c</a:t>
            </a:r>
            <a:r>
              <a:rPr lang="en-US" sz="2400" noProof="0" dirty="0" err="1">
                <a:solidFill>
                  <a:srgbClr val="003399"/>
                </a:solidFill>
              </a:rPr>
              <a:t>quisition</a:t>
            </a:r>
            <a:r>
              <a:rPr lang="en-US" sz="2400" noProof="0" dirty="0">
                <a:solidFill>
                  <a:srgbClr val="003399"/>
                </a:solidFill>
              </a:rPr>
              <a:t> </a:t>
            </a:r>
          </a:p>
          <a:p>
            <a:pPr>
              <a:buFont typeface="Arial" pitchFamily="34" charset="0"/>
              <a:buChar char="•"/>
            </a:pPr>
            <a:r>
              <a:rPr lang="en-US" sz="2400" noProof="0" dirty="0">
                <a:solidFill>
                  <a:srgbClr val="003399"/>
                </a:solidFill>
              </a:rPr>
              <a:t>Product manufacturing</a:t>
            </a:r>
          </a:p>
          <a:p>
            <a:pPr>
              <a:buFont typeface="Arial" pitchFamily="34" charset="0"/>
              <a:buChar char="•"/>
            </a:pPr>
            <a:r>
              <a:rPr lang="en-US" sz="2400" noProof="0" dirty="0">
                <a:solidFill>
                  <a:srgbClr val="003399"/>
                </a:solidFill>
              </a:rPr>
              <a:t>Product packaging</a:t>
            </a:r>
          </a:p>
          <a:p>
            <a:pPr>
              <a:buFont typeface="Arial" pitchFamily="34" charset="0"/>
              <a:buChar char="•"/>
            </a:pPr>
            <a:r>
              <a:rPr lang="en-US" sz="2400" noProof="0" dirty="0">
                <a:solidFill>
                  <a:srgbClr val="003399"/>
                </a:solidFill>
              </a:rPr>
              <a:t>Product storing </a:t>
            </a:r>
          </a:p>
          <a:p>
            <a:pPr>
              <a:buFont typeface="Arial" pitchFamily="34" charset="0"/>
              <a:buChar char="•"/>
            </a:pPr>
            <a:r>
              <a:rPr lang="en-US" sz="2400" noProof="0" dirty="0">
                <a:solidFill>
                  <a:srgbClr val="003399"/>
                </a:solidFill>
              </a:rPr>
              <a:t>Preparing products for delivery</a:t>
            </a:r>
          </a:p>
          <a:p>
            <a:pPr>
              <a:buNone/>
            </a:pPr>
            <a:r>
              <a:rPr lang="en-US" noProof="0" dirty="0"/>
              <a:t> </a:t>
            </a:r>
          </a:p>
        </p:txBody>
      </p:sp>
      <p:sp>
        <p:nvSpPr>
          <p:cNvPr id="4" name="Symbol zastępczy stopki 3"/>
          <p:cNvSpPr>
            <a:spLocks noGrp="1"/>
          </p:cNvSpPr>
          <p:nvPr>
            <p:ph type="ftr" sz="quarter" idx="11"/>
          </p:nvPr>
        </p:nvSpPr>
        <p:spPr/>
        <p:txBody>
          <a:bodyPr/>
          <a:lstStyle/>
          <a:p>
            <a:r>
              <a:rPr lang="pl-PL" altLang="en-US"/>
              <a:t>PJAIT</a:t>
            </a:r>
          </a:p>
        </p:txBody>
      </p:sp>
    </p:spTree>
    <p:extLst>
      <p:ext uri="{BB962C8B-B14F-4D97-AF65-F5344CB8AC3E}">
        <p14:creationId xmlns:p14="http://schemas.microsoft.com/office/powerpoint/2010/main" val="205355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 calcmode="lin" valueType="num">
                                      <p:cBhvr additive="base">
                                        <p:cTn id="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4000" b="1" noProof="0" dirty="0"/>
              <a:t>Test: Business </a:t>
            </a:r>
            <a:r>
              <a:rPr lang="pl-PL" sz="4000" b="1" noProof="0" dirty="0" err="1"/>
              <a:t>process</a:t>
            </a:r>
            <a:r>
              <a:rPr lang="pl-PL" sz="4000" b="1" noProof="0" dirty="0"/>
              <a:t> </a:t>
            </a:r>
            <a:r>
              <a:rPr lang="pl-PL" sz="4000" b="1" noProof="0" dirty="0" err="1"/>
              <a:t>characteristics</a:t>
            </a:r>
            <a:endParaRPr lang="en-US" sz="4000" b="1" noProof="0" dirty="0"/>
          </a:p>
        </p:txBody>
      </p:sp>
      <p:sp>
        <p:nvSpPr>
          <p:cNvPr id="3" name="Symbol zastępczy zawartości 2"/>
          <p:cNvSpPr>
            <a:spLocks noGrp="1"/>
          </p:cNvSpPr>
          <p:nvPr>
            <p:ph idx="1"/>
          </p:nvPr>
        </p:nvSpPr>
        <p:spPr/>
        <p:txBody>
          <a:bodyPr/>
          <a:lstStyle/>
          <a:p>
            <a:r>
              <a:rPr lang="pl-PL" sz="2400" noProof="0" dirty="0">
                <a:solidFill>
                  <a:srgbClr val="003399"/>
                </a:solidFill>
              </a:rPr>
              <a:t>A </a:t>
            </a:r>
            <a:r>
              <a:rPr lang="pl-PL" sz="2400" noProof="0" dirty="0" err="1">
                <a:solidFill>
                  <a:srgbClr val="003399"/>
                </a:solidFill>
              </a:rPr>
              <a:t>chain</a:t>
            </a:r>
            <a:r>
              <a:rPr lang="pl-PL" sz="2400" noProof="0" dirty="0">
                <a:solidFill>
                  <a:srgbClr val="003399"/>
                </a:solidFill>
              </a:rPr>
              <a:t> of </a:t>
            </a:r>
            <a:r>
              <a:rPr lang="pl-PL" sz="2400" noProof="0" dirty="0">
                <a:solidFill>
                  <a:srgbClr val="FF0000"/>
                </a:solidFill>
              </a:rPr>
              <a:t>……………</a:t>
            </a:r>
            <a:r>
              <a:rPr lang="pl-PL" sz="2400" noProof="0" dirty="0">
                <a:solidFill>
                  <a:srgbClr val="003399"/>
                </a:solidFill>
              </a:rPr>
              <a:t>. </a:t>
            </a:r>
            <a:r>
              <a:rPr lang="pl-PL" sz="2400" noProof="0" dirty="0" err="1">
                <a:solidFill>
                  <a:srgbClr val="003399"/>
                </a:solidFill>
              </a:rPr>
              <a:t>actions</a:t>
            </a:r>
            <a:r>
              <a:rPr lang="pl-PL" sz="2400" noProof="0" dirty="0">
                <a:solidFill>
                  <a:srgbClr val="003399"/>
                </a:solidFill>
              </a:rPr>
              <a:t> </a:t>
            </a:r>
            <a:r>
              <a:rPr lang="pl-PL" sz="2400" noProof="0" dirty="0" err="1">
                <a:solidFill>
                  <a:srgbClr val="003399"/>
                </a:solidFill>
              </a:rPr>
              <a:t>transforming</a:t>
            </a:r>
            <a:r>
              <a:rPr lang="pl-PL" sz="2400" noProof="0" dirty="0">
                <a:solidFill>
                  <a:srgbClr val="003399"/>
                </a:solidFill>
              </a:rPr>
              <a:t> </a:t>
            </a:r>
            <a:r>
              <a:rPr lang="pl-PL" sz="2400" noProof="0" dirty="0">
                <a:solidFill>
                  <a:srgbClr val="FF0000"/>
                </a:solidFill>
              </a:rPr>
              <a:t>……………</a:t>
            </a:r>
            <a:r>
              <a:rPr lang="pl-PL" sz="2400" b="1" noProof="0" dirty="0">
                <a:solidFill>
                  <a:srgbClr val="003399"/>
                </a:solidFill>
              </a:rPr>
              <a:t> </a:t>
            </a:r>
            <a:r>
              <a:rPr lang="pl-PL" sz="2400" noProof="0" dirty="0" err="1">
                <a:solidFill>
                  <a:srgbClr val="003399"/>
                </a:solidFill>
              </a:rPr>
              <a:t>inputs</a:t>
            </a:r>
            <a:r>
              <a:rPr lang="pl-PL" sz="2400" noProof="0" dirty="0">
                <a:solidFill>
                  <a:srgbClr val="003399"/>
                </a:solidFill>
              </a:rPr>
              <a:t> </a:t>
            </a:r>
            <a:r>
              <a:rPr lang="pl-PL" sz="2400" noProof="0" dirty="0" err="1">
                <a:solidFill>
                  <a:srgbClr val="003399"/>
                </a:solidFill>
              </a:rPr>
              <a:t>into</a:t>
            </a:r>
            <a:r>
              <a:rPr lang="pl-PL" sz="2400" noProof="0" dirty="0">
                <a:solidFill>
                  <a:srgbClr val="003399"/>
                </a:solidFill>
              </a:rPr>
              <a:t> </a:t>
            </a:r>
            <a:r>
              <a:rPr lang="pl-PL" sz="2400" noProof="0" dirty="0">
                <a:solidFill>
                  <a:srgbClr val="FF0000"/>
                </a:solidFill>
              </a:rPr>
              <a:t>…………….</a:t>
            </a:r>
            <a:r>
              <a:rPr lang="pl-PL" sz="2400" noProof="0" dirty="0">
                <a:solidFill>
                  <a:srgbClr val="003399"/>
                </a:solidFill>
              </a:rPr>
              <a:t>. </a:t>
            </a:r>
            <a:r>
              <a:rPr lang="pl-PL" sz="2400" noProof="0" dirty="0" err="1">
                <a:solidFill>
                  <a:srgbClr val="003399"/>
                </a:solidFill>
              </a:rPr>
              <a:t>outputs</a:t>
            </a:r>
            <a:endParaRPr lang="en-US" sz="2400" noProof="0" dirty="0">
              <a:solidFill>
                <a:srgbClr val="003399"/>
              </a:solidFill>
            </a:endParaRPr>
          </a:p>
          <a:p>
            <a:r>
              <a:rPr lang="pl-PL" sz="2400" noProof="0" dirty="0" err="1">
                <a:solidFill>
                  <a:srgbClr val="003399"/>
                </a:solidFill>
              </a:rPr>
              <a:t>Main</a:t>
            </a:r>
            <a:r>
              <a:rPr lang="pl-PL" sz="2400" noProof="0" dirty="0">
                <a:solidFill>
                  <a:srgbClr val="003399"/>
                </a:solidFill>
              </a:rPr>
              <a:t> </a:t>
            </a:r>
            <a:r>
              <a:rPr lang="pl-PL" sz="2400" noProof="0" dirty="0" err="1">
                <a:solidFill>
                  <a:srgbClr val="003399"/>
                </a:solidFill>
              </a:rPr>
              <a:t>goal</a:t>
            </a:r>
            <a:r>
              <a:rPr lang="pl-PL" sz="2400" noProof="0" dirty="0">
                <a:solidFill>
                  <a:srgbClr val="003399"/>
                </a:solidFill>
              </a:rPr>
              <a:t>: </a:t>
            </a:r>
            <a:r>
              <a:rPr lang="pl-PL" sz="2400" noProof="0" dirty="0" err="1">
                <a:solidFill>
                  <a:srgbClr val="003399"/>
                </a:solidFill>
              </a:rPr>
              <a:t>creatin</a:t>
            </a:r>
            <a:r>
              <a:rPr lang="pl-PL" sz="2400" dirty="0">
                <a:solidFill>
                  <a:srgbClr val="003399"/>
                </a:solidFill>
              </a:rPr>
              <a:t>g </a:t>
            </a:r>
            <a:r>
              <a:rPr lang="pl-PL" sz="2400" b="1" dirty="0" err="1">
                <a:solidFill>
                  <a:srgbClr val="003399"/>
                </a:solidFill>
              </a:rPr>
              <a:t>added</a:t>
            </a:r>
            <a:r>
              <a:rPr lang="pl-PL" sz="2400" b="1" dirty="0">
                <a:solidFill>
                  <a:srgbClr val="003399"/>
                </a:solidFill>
              </a:rPr>
              <a:t> </a:t>
            </a:r>
            <a:r>
              <a:rPr lang="pl-PL" sz="2400" b="1" dirty="0">
                <a:solidFill>
                  <a:srgbClr val="FF0000"/>
                </a:solidFill>
              </a:rPr>
              <a:t>……….</a:t>
            </a:r>
            <a:r>
              <a:rPr lang="pl-PL" sz="2400" b="1" dirty="0">
                <a:solidFill>
                  <a:srgbClr val="003399"/>
                </a:solidFill>
              </a:rPr>
              <a:t> </a:t>
            </a:r>
            <a:r>
              <a:rPr lang="pl-PL" sz="2400" dirty="0">
                <a:solidFill>
                  <a:srgbClr val="003399"/>
                </a:solidFill>
              </a:rPr>
              <a:t>(</a:t>
            </a:r>
            <a:r>
              <a:rPr lang="pl-PL" sz="2400" dirty="0" err="1">
                <a:solidFill>
                  <a:srgbClr val="003399"/>
                </a:solidFill>
              </a:rPr>
              <a:t>verified</a:t>
            </a:r>
            <a:r>
              <a:rPr lang="pl-PL" sz="2400" dirty="0">
                <a:solidFill>
                  <a:srgbClr val="003399"/>
                </a:solidFill>
              </a:rPr>
              <a:t> by </a:t>
            </a:r>
            <a:r>
              <a:rPr lang="pl-PL" sz="2400" dirty="0" err="1">
                <a:solidFill>
                  <a:srgbClr val="003399"/>
                </a:solidFill>
              </a:rPr>
              <a:t>recipient</a:t>
            </a:r>
            <a:r>
              <a:rPr lang="pl-PL" sz="2400" dirty="0">
                <a:solidFill>
                  <a:srgbClr val="003399"/>
                </a:solidFill>
              </a:rPr>
              <a:t>) </a:t>
            </a:r>
            <a:r>
              <a:rPr lang="pl-PL" sz="2400" dirty="0" err="1">
                <a:solidFill>
                  <a:srgbClr val="003399"/>
                </a:solidFill>
              </a:rPr>
              <a:t>included</a:t>
            </a:r>
            <a:r>
              <a:rPr lang="pl-PL" sz="2400" dirty="0">
                <a:solidFill>
                  <a:srgbClr val="003399"/>
                </a:solidFill>
              </a:rPr>
              <a:t> in a </a:t>
            </a:r>
            <a:r>
              <a:rPr lang="pl-PL" sz="2400" dirty="0" err="1">
                <a:solidFill>
                  <a:srgbClr val="003399"/>
                </a:solidFill>
              </a:rPr>
              <a:t>definable</a:t>
            </a:r>
            <a:r>
              <a:rPr lang="pl-PL" sz="2400" dirty="0">
                <a:solidFill>
                  <a:srgbClr val="003399"/>
                </a:solidFill>
              </a:rPr>
              <a:t> end </a:t>
            </a:r>
            <a:r>
              <a:rPr lang="pl-PL" sz="2400" dirty="0" err="1">
                <a:solidFill>
                  <a:srgbClr val="003399"/>
                </a:solidFill>
              </a:rPr>
              <a:t>result</a:t>
            </a:r>
            <a:r>
              <a:rPr lang="pl-PL" sz="2400" dirty="0">
                <a:solidFill>
                  <a:srgbClr val="003399"/>
                </a:solidFill>
              </a:rPr>
              <a:t> (</a:t>
            </a:r>
            <a:r>
              <a:rPr lang="pl-PL" sz="2400" dirty="0" err="1">
                <a:solidFill>
                  <a:srgbClr val="003399"/>
                </a:solidFill>
              </a:rPr>
              <a:t>product</a:t>
            </a:r>
            <a:r>
              <a:rPr lang="pl-PL" sz="2400" dirty="0">
                <a:solidFill>
                  <a:srgbClr val="003399"/>
                </a:solidFill>
              </a:rPr>
              <a:t> / service/ </a:t>
            </a:r>
            <a:r>
              <a:rPr lang="pl-PL" sz="2400" dirty="0" err="1">
                <a:solidFill>
                  <a:srgbClr val="003399"/>
                </a:solidFill>
              </a:rPr>
              <a:t>information</a:t>
            </a:r>
            <a:r>
              <a:rPr lang="pl-PL" sz="2400" dirty="0">
                <a:solidFill>
                  <a:srgbClr val="003399"/>
                </a:solidFill>
              </a:rPr>
              <a:t>) </a:t>
            </a:r>
            <a:endParaRPr lang="pl-PL" sz="2400" noProof="0" dirty="0">
              <a:solidFill>
                <a:srgbClr val="003399"/>
              </a:solidFill>
            </a:endParaRPr>
          </a:p>
          <a:p>
            <a:r>
              <a:rPr lang="pl-PL" sz="2400" dirty="0" err="1">
                <a:solidFill>
                  <a:srgbClr val="003399"/>
                </a:solidFill>
              </a:rPr>
              <a:t>Possesses</a:t>
            </a:r>
            <a:r>
              <a:rPr lang="pl-PL" sz="2400" dirty="0">
                <a:solidFill>
                  <a:srgbClr val="003399"/>
                </a:solidFill>
              </a:rPr>
              <a:t> a </a:t>
            </a:r>
            <a:r>
              <a:rPr lang="pl-PL" sz="2400" b="1" dirty="0" err="1">
                <a:solidFill>
                  <a:srgbClr val="003399"/>
                </a:solidFill>
              </a:rPr>
              <a:t>supplier</a:t>
            </a:r>
            <a:r>
              <a:rPr lang="pl-PL" sz="2400" b="1" dirty="0">
                <a:solidFill>
                  <a:srgbClr val="003399"/>
                </a:solidFill>
              </a:rPr>
              <a:t> </a:t>
            </a:r>
            <a:r>
              <a:rPr lang="pl-PL" sz="2400" dirty="0">
                <a:solidFill>
                  <a:srgbClr val="003399"/>
                </a:solidFill>
              </a:rPr>
              <a:t>and …………….. </a:t>
            </a:r>
            <a:r>
              <a:rPr lang="pl-PL" sz="2400" dirty="0" err="1">
                <a:solidFill>
                  <a:srgbClr val="003399"/>
                </a:solidFill>
              </a:rPr>
              <a:t>boundaries</a:t>
            </a:r>
            <a:r>
              <a:rPr lang="pl-PL" sz="2400" dirty="0">
                <a:solidFill>
                  <a:srgbClr val="003399"/>
                </a:solidFill>
              </a:rPr>
              <a:t> </a:t>
            </a:r>
            <a:r>
              <a:rPr lang="pl-PL" sz="2400" dirty="0" err="1">
                <a:solidFill>
                  <a:srgbClr val="003399"/>
                </a:solidFill>
              </a:rPr>
              <a:t>are</a:t>
            </a:r>
            <a:r>
              <a:rPr lang="pl-PL" sz="2400" dirty="0">
                <a:solidFill>
                  <a:srgbClr val="003399"/>
                </a:solidFill>
              </a:rPr>
              <a:t> </a:t>
            </a:r>
            <a:r>
              <a:rPr lang="pl-PL" sz="2400" dirty="0" err="1">
                <a:solidFill>
                  <a:srgbClr val="003399"/>
                </a:solidFill>
              </a:rPr>
              <a:t>determined</a:t>
            </a:r>
            <a:r>
              <a:rPr lang="pl-PL" sz="2400" dirty="0">
                <a:solidFill>
                  <a:srgbClr val="003399"/>
                </a:solidFill>
              </a:rPr>
              <a:t> by the </a:t>
            </a:r>
            <a:r>
              <a:rPr lang="pl-PL" sz="2400" dirty="0" err="1">
                <a:solidFill>
                  <a:srgbClr val="003399"/>
                </a:solidFill>
              </a:rPr>
              <a:t>type</a:t>
            </a:r>
            <a:r>
              <a:rPr lang="pl-PL" sz="2400" dirty="0">
                <a:solidFill>
                  <a:srgbClr val="003399"/>
                </a:solidFill>
              </a:rPr>
              <a:t> of </a:t>
            </a:r>
            <a:r>
              <a:rPr lang="pl-PL" sz="2400" dirty="0" err="1">
                <a:solidFill>
                  <a:srgbClr val="003399"/>
                </a:solidFill>
              </a:rPr>
              <a:t>sales</a:t>
            </a:r>
            <a:r>
              <a:rPr lang="pl-PL" sz="2400" dirty="0">
                <a:solidFill>
                  <a:srgbClr val="003399"/>
                </a:solidFill>
              </a:rPr>
              <a:t> </a:t>
            </a:r>
            <a:r>
              <a:rPr lang="pl-PL" sz="2400" dirty="0" err="1">
                <a:solidFill>
                  <a:srgbClr val="003399"/>
                </a:solidFill>
              </a:rPr>
              <a:t>or</a:t>
            </a:r>
            <a:r>
              <a:rPr lang="pl-PL" sz="2400" dirty="0">
                <a:solidFill>
                  <a:srgbClr val="003399"/>
                </a:solidFill>
              </a:rPr>
              <a:t> </a:t>
            </a:r>
            <a:r>
              <a:rPr lang="pl-PL" sz="2400" dirty="0" err="1">
                <a:solidFill>
                  <a:srgbClr val="003399"/>
                </a:solidFill>
              </a:rPr>
              <a:t>purchase</a:t>
            </a:r>
            <a:r>
              <a:rPr lang="pl-PL" sz="2400" dirty="0">
                <a:solidFill>
                  <a:srgbClr val="003399"/>
                </a:solidFill>
              </a:rPr>
              <a:t> </a:t>
            </a:r>
            <a:r>
              <a:rPr lang="pl-PL" sz="2400" dirty="0" err="1">
                <a:solidFill>
                  <a:srgbClr val="003399"/>
                </a:solidFill>
              </a:rPr>
              <a:t>transaction</a:t>
            </a:r>
            <a:endParaRPr lang="en-US" sz="2400" noProof="0" dirty="0">
              <a:solidFill>
                <a:srgbClr val="003399"/>
              </a:solidFill>
            </a:endParaRPr>
          </a:p>
          <a:p>
            <a:r>
              <a:rPr lang="pl-PL" sz="2400" noProof="0" dirty="0">
                <a:solidFill>
                  <a:srgbClr val="003399"/>
                </a:solidFill>
              </a:rPr>
              <a:t>…………….. = </a:t>
            </a:r>
            <a:r>
              <a:rPr lang="pl-PL" sz="2400" noProof="0" dirty="0" err="1">
                <a:solidFill>
                  <a:srgbClr val="003399"/>
                </a:solidFill>
              </a:rPr>
              <a:t>can</a:t>
            </a:r>
            <a:r>
              <a:rPr lang="pl-PL" sz="2400" noProof="0" dirty="0">
                <a:solidFill>
                  <a:srgbClr val="003399"/>
                </a:solidFill>
              </a:rPr>
              <a:t> be </a:t>
            </a:r>
            <a:r>
              <a:rPr lang="pl-PL" sz="2400" noProof="0" dirty="0" err="1">
                <a:solidFill>
                  <a:srgbClr val="003399"/>
                </a:solidFill>
              </a:rPr>
              <a:t>recorded</a:t>
            </a:r>
            <a:r>
              <a:rPr lang="pl-PL" sz="2400" noProof="0" dirty="0">
                <a:solidFill>
                  <a:srgbClr val="003399"/>
                </a:solidFill>
              </a:rPr>
              <a:t> in a form </a:t>
            </a:r>
            <a:r>
              <a:rPr lang="pl-PL" sz="2400" noProof="0" dirty="0" err="1">
                <a:solidFill>
                  <a:srgbClr val="003399"/>
                </a:solidFill>
              </a:rPr>
              <a:t>that</a:t>
            </a:r>
            <a:r>
              <a:rPr lang="pl-PL" sz="2400" noProof="0" dirty="0">
                <a:solidFill>
                  <a:srgbClr val="003399"/>
                </a:solidFill>
              </a:rPr>
              <a:t> </a:t>
            </a:r>
            <a:r>
              <a:rPr lang="pl-PL" sz="2400" noProof="0" dirty="0" err="1">
                <a:solidFill>
                  <a:srgbClr val="003399"/>
                </a:solidFill>
              </a:rPr>
              <a:t>can</a:t>
            </a:r>
            <a:r>
              <a:rPr lang="pl-PL" sz="2400" noProof="0" dirty="0">
                <a:solidFill>
                  <a:srgbClr val="003399"/>
                </a:solidFill>
              </a:rPr>
              <a:t> be </a:t>
            </a:r>
            <a:r>
              <a:rPr lang="pl-PL" sz="2400" noProof="0" dirty="0" err="1">
                <a:solidFill>
                  <a:srgbClr val="003399"/>
                </a:solidFill>
              </a:rPr>
              <a:t>read</a:t>
            </a:r>
            <a:r>
              <a:rPr lang="pl-PL" sz="2400" noProof="0" dirty="0">
                <a:solidFill>
                  <a:srgbClr val="003399"/>
                </a:solidFill>
              </a:rPr>
              <a:t> by </a:t>
            </a:r>
            <a:r>
              <a:rPr lang="pl-PL" sz="2400" noProof="0" dirty="0" err="1">
                <a:solidFill>
                  <a:srgbClr val="003399"/>
                </a:solidFill>
              </a:rPr>
              <a:t>those</a:t>
            </a:r>
            <a:r>
              <a:rPr lang="pl-PL" sz="2400" noProof="0" dirty="0">
                <a:solidFill>
                  <a:srgbClr val="003399"/>
                </a:solidFill>
              </a:rPr>
              <a:t> </a:t>
            </a:r>
            <a:r>
              <a:rPr lang="pl-PL" sz="2400" noProof="0" dirty="0" err="1">
                <a:solidFill>
                  <a:srgbClr val="003399"/>
                </a:solidFill>
              </a:rPr>
              <a:t>carryin</a:t>
            </a:r>
            <a:r>
              <a:rPr lang="pl-PL" sz="2400" dirty="0">
                <a:solidFill>
                  <a:srgbClr val="003399"/>
                </a:solidFill>
              </a:rPr>
              <a:t>g out the </a:t>
            </a:r>
            <a:r>
              <a:rPr lang="pl-PL" sz="2400" dirty="0" err="1">
                <a:solidFill>
                  <a:srgbClr val="003399"/>
                </a:solidFill>
              </a:rPr>
              <a:t>process</a:t>
            </a:r>
            <a:endParaRPr lang="en-US" sz="2400"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spTree>
    <p:extLst>
      <p:ext uri="{BB962C8B-B14F-4D97-AF65-F5344CB8AC3E}">
        <p14:creationId xmlns:p14="http://schemas.microsoft.com/office/powerpoint/2010/main" val="160648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4000" b="1" noProof="0" dirty="0"/>
              <a:t>Test: Business </a:t>
            </a:r>
            <a:r>
              <a:rPr lang="pl-PL" sz="4000" b="1" noProof="0" dirty="0" err="1"/>
              <a:t>process</a:t>
            </a:r>
            <a:r>
              <a:rPr lang="pl-PL" sz="4000" b="1" noProof="0" dirty="0"/>
              <a:t> </a:t>
            </a:r>
            <a:r>
              <a:rPr lang="pl-PL" sz="4000" b="1" noProof="0" dirty="0" err="1"/>
              <a:t>characteristics</a:t>
            </a:r>
            <a:endParaRPr lang="en-US" sz="4000" b="1" noProof="0" dirty="0"/>
          </a:p>
        </p:txBody>
      </p:sp>
      <p:sp>
        <p:nvSpPr>
          <p:cNvPr id="3" name="Symbol zastępczy zawartości 2"/>
          <p:cNvSpPr>
            <a:spLocks noGrp="1"/>
          </p:cNvSpPr>
          <p:nvPr>
            <p:ph idx="1"/>
          </p:nvPr>
        </p:nvSpPr>
        <p:spPr/>
        <p:txBody>
          <a:bodyPr/>
          <a:lstStyle/>
          <a:p>
            <a:r>
              <a:rPr lang="pl-PL" sz="2400" noProof="0" dirty="0">
                <a:solidFill>
                  <a:srgbClr val="003399"/>
                </a:solidFill>
              </a:rPr>
              <a:t>A </a:t>
            </a:r>
            <a:r>
              <a:rPr lang="pl-PL" sz="2400" noProof="0" dirty="0" err="1">
                <a:solidFill>
                  <a:srgbClr val="003399"/>
                </a:solidFill>
              </a:rPr>
              <a:t>chain</a:t>
            </a:r>
            <a:r>
              <a:rPr lang="pl-PL" sz="2400" noProof="0" dirty="0">
                <a:solidFill>
                  <a:srgbClr val="003399"/>
                </a:solidFill>
              </a:rPr>
              <a:t> of </a:t>
            </a:r>
            <a:r>
              <a:rPr lang="pl-PL" sz="2400" b="1" noProof="0" dirty="0" err="1">
                <a:solidFill>
                  <a:srgbClr val="003399"/>
                </a:solidFill>
              </a:rPr>
              <a:t>sequential</a:t>
            </a:r>
            <a:r>
              <a:rPr lang="pl-PL" sz="2400" noProof="0" dirty="0">
                <a:solidFill>
                  <a:srgbClr val="003399"/>
                </a:solidFill>
              </a:rPr>
              <a:t> </a:t>
            </a:r>
            <a:r>
              <a:rPr lang="pl-PL" sz="2400" noProof="0" dirty="0" err="1">
                <a:solidFill>
                  <a:srgbClr val="003399"/>
                </a:solidFill>
              </a:rPr>
              <a:t>actions</a:t>
            </a:r>
            <a:r>
              <a:rPr lang="pl-PL" sz="2400" noProof="0" dirty="0">
                <a:solidFill>
                  <a:srgbClr val="003399"/>
                </a:solidFill>
              </a:rPr>
              <a:t> </a:t>
            </a:r>
            <a:r>
              <a:rPr lang="pl-PL" sz="2400" noProof="0" dirty="0" err="1">
                <a:solidFill>
                  <a:srgbClr val="003399"/>
                </a:solidFill>
              </a:rPr>
              <a:t>transforming</a:t>
            </a:r>
            <a:r>
              <a:rPr lang="pl-PL" sz="2400" noProof="0" dirty="0">
                <a:solidFill>
                  <a:srgbClr val="003399"/>
                </a:solidFill>
              </a:rPr>
              <a:t> </a:t>
            </a:r>
            <a:r>
              <a:rPr lang="pl-PL" sz="2400" b="1" noProof="0" dirty="0" err="1">
                <a:solidFill>
                  <a:srgbClr val="003399"/>
                </a:solidFill>
              </a:rPr>
              <a:t>measurable</a:t>
            </a:r>
            <a:r>
              <a:rPr lang="pl-PL" sz="2400" b="1" noProof="0" dirty="0">
                <a:solidFill>
                  <a:srgbClr val="003399"/>
                </a:solidFill>
              </a:rPr>
              <a:t> </a:t>
            </a:r>
            <a:r>
              <a:rPr lang="pl-PL" sz="2400" noProof="0" dirty="0" err="1">
                <a:solidFill>
                  <a:srgbClr val="003399"/>
                </a:solidFill>
              </a:rPr>
              <a:t>inputs</a:t>
            </a:r>
            <a:r>
              <a:rPr lang="pl-PL" sz="2400" noProof="0" dirty="0">
                <a:solidFill>
                  <a:srgbClr val="003399"/>
                </a:solidFill>
              </a:rPr>
              <a:t> </a:t>
            </a:r>
            <a:r>
              <a:rPr lang="pl-PL" sz="2400" noProof="0" dirty="0" err="1">
                <a:solidFill>
                  <a:srgbClr val="003399"/>
                </a:solidFill>
              </a:rPr>
              <a:t>into</a:t>
            </a:r>
            <a:r>
              <a:rPr lang="pl-PL" sz="2400" noProof="0" dirty="0">
                <a:solidFill>
                  <a:srgbClr val="003399"/>
                </a:solidFill>
              </a:rPr>
              <a:t> </a:t>
            </a:r>
            <a:r>
              <a:rPr lang="pl-PL" sz="2400" b="1" noProof="0" dirty="0" err="1">
                <a:solidFill>
                  <a:srgbClr val="003399"/>
                </a:solidFill>
              </a:rPr>
              <a:t>measurable</a:t>
            </a:r>
            <a:r>
              <a:rPr lang="pl-PL" sz="2400" noProof="0" dirty="0">
                <a:solidFill>
                  <a:srgbClr val="003399"/>
                </a:solidFill>
              </a:rPr>
              <a:t> </a:t>
            </a:r>
            <a:r>
              <a:rPr lang="pl-PL" sz="2400" noProof="0" dirty="0" err="1">
                <a:solidFill>
                  <a:srgbClr val="003399"/>
                </a:solidFill>
              </a:rPr>
              <a:t>outputs</a:t>
            </a:r>
            <a:endParaRPr lang="en-US" sz="2400" noProof="0" dirty="0">
              <a:solidFill>
                <a:srgbClr val="003399"/>
              </a:solidFill>
            </a:endParaRPr>
          </a:p>
          <a:p>
            <a:r>
              <a:rPr lang="pl-PL" sz="2400" noProof="0" dirty="0" err="1">
                <a:solidFill>
                  <a:srgbClr val="003399"/>
                </a:solidFill>
              </a:rPr>
              <a:t>Main</a:t>
            </a:r>
            <a:r>
              <a:rPr lang="pl-PL" sz="2400" noProof="0" dirty="0">
                <a:solidFill>
                  <a:srgbClr val="003399"/>
                </a:solidFill>
              </a:rPr>
              <a:t> </a:t>
            </a:r>
            <a:r>
              <a:rPr lang="pl-PL" sz="2400" noProof="0" dirty="0" err="1">
                <a:solidFill>
                  <a:srgbClr val="003399"/>
                </a:solidFill>
              </a:rPr>
              <a:t>goal</a:t>
            </a:r>
            <a:r>
              <a:rPr lang="pl-PL" sz="2400" noProof="0" dirty="0">
                <a:solidFill>
                  <a:srgbClr val="003399"/>
                </a:solidFill>
              </a:rPr>
              <a:t>: </a:t>
            </a:r>
            <a:r>
              <a:rPr lang="pl-PL" sz="2400" noProof="0" dirty="0" err="1">
                <a:solidFill>
                  <a:srgbClr val="003399"/>
                </a:solidFill>
              </a:rPr>
              <a:t>creatin</a:t>
            </a:r>
            <a:r>
              <a:rPr lang="pl-PL" sz="2400" dirty="0">
                <a:solidFill>
                  <a:srgbClr val="003399"/>
                </a:solidFill>
              </a:rPr>
              <a:t>g </a:t>
            </a:r>
            <a:r>
              <a:rPr lang="pl-PL" sz="2400" b="1" dirty="0" err="1">
                <a:solidFill>
                  <a:srgbClr val="003399"/>
                </a:solidFill>
              </a:rPr>
              <a:t>added</a:t>
            </a:r>
            <a:r>
              <a:rPr lang="pl-PL" sz="2400" b="1" dirty="0">
                <a:solidFill>
                  <a:srgbClr val="003399"/>
                </a:solidFill>
              </a:rPr>
              <a:t> </a:t>
            </a:r>
            <a:r>
              <a:rPr lang="pl-PL" sz="2400" b="1" dirty="0" err="1">
                <a:solidFill>
                  <a:srgbClr val="003399"/>
                </a:solidFill>
              </a:rPr>
              <a:t>value</a:t>
            </a:r>
            <a:r>
              <a:rPr lang="pl-PL" sz="2400" b="1" dirty="0">
                <a:solidFill>
                  <a:srgbClr val="003399"/>
                </a:solidFill>
              </a:rPr>
              <a:t> </a:t>
            </a:r>
            <a:r>
              <a:rPr lang="pl-PL" sz="2400" dirty="0">
                <a:solidFill>
                  <a:srgbClr val="003399"/>
                </a:solidFill>
              </a:rPr>
              <a:t>(</a:t>
            </a:r>
            <a:r>
              <a:rPr lang="pl-PL" sz="2400" dirty="0" err="1">
                <a:solidFill>
                  <a:srgbClr val="003399"/>
                </a:solidFill>
              </a:rPr>
              <a:t>verified</a:t>
            </a:r>
            <a:r>
              <a:rPr lang="pl-PL" sz="2400" dirty="0">
                <a:solidFill>
                  <a:srgbClr val="003399"/>
                </a:solidFill>
              </a:rPr>
              <a:t> by </a:t>
            </a:r>
            <a:r>
              <a:rPr lang="pl-PL" sz="2400" dirty="0" err="1">
                <a:solidFill>
                  <a:srgbClr val="003399"/>
                </a:solidFill>
              </a:rPr>
              <a:t>recipient</a:t>
            </a:r>
            <a:r>
              <a:rPr lang="pl-PL" sz="2400" dirty="0">
                <a:solidFill>
                  <a:srgbClr val="003399"/>
                </a:solidFill>
              </a:rPr>
              <a:t>) </a:t>
            </a:r>
            <a:r>
              <a:rPr lang="pl-PL" sz="2400" dirty="0" err="1">
                <a:solidFill>
                  <a:srgbClr val="003399"/>
                </a:solidFill>
              </a:rPr>
              <a:t>included</a:t>
            </a:r>
            <a:r>
              <a:rPr lang="pl-PL" sz="2400" dirty="0">
                <a:solidFill>
                  <a:srgbClr val="003399"/>
                </a:solidFill>
              </a:rPr>
              <a:t> in a </a:t>
            </a:r>
            <a:r>
              <a:rPr lang="pl-PL" sz="2400" dirty="0" err="1">
                <a:solidFill>
                  <a:srgbClr val="003399"/>
                </a:solidFill>
              </a:rPr>
              <a:t>definable</a:t>
            </a:r>
            <a:r>
              <a:rPr lang="pl-PL" sz="2400" dirty="0">
                <a:solidFill>
                  <a:srgbClr val="003399"/>
                </a:solidFill>
              </a:rPr>
              <a:t> end </a:t>
            </a:r>
            <a:r>
              <a:rPr lang="pl-PL" sz="2400" dirty="0" err="1">
                <a:solidFill>
                  <a:srgbClr val="003399"/>
                </a:solidFill>
              </a:rPr>
              <a:t>result</a:t>
            </a:r>
            <a:r>
              <a:rPr lang="pl-PL" sz="2400" dirty="0">
                <a:solidFill>
                  <a:srgbClr val="003399"/>
                </a:solidFill>
              </a:rPr>
              <a:t> (</a:t>
            </a:r>
            <a:r>
              <a:rPr lang="pl-PL" sz="2400" dirty="0" err="1">
                <a:solidFill>
                  <a:srgbClr val="003399"/>
                </a:solidFill>
              </a:rPr>
              <a:t>product</a:t>
            </a:r>
            <a:r>
              <a:rPr lang="pl-PL" sz="2400" dirty="0">
                <a:solidFill>
                  <a:srgbClr val="003399"/>
                </a:solidFill>
              </a:rPr>
              <a:t> / service/ </a:t>
            </a:r>
            <a:r>
              <a:rPr lang="pl-PL" sz="2400" dirty="0" err="1">
                <a:solidFill>
                  <a:srgbClr val="003399"/>
                </a:solidFill>
              </a:rPr>
              <a:t>information</a:t>
            </a:r>
            <a:r>
              <a:rPr lang="pl-PL" sz="2400" dirty="0">
                <a:solidFill>
                  <a:srgbClr val="003399"/>
                </a:solidFill>
              </a:rPr>
              <a:t>) </a:t>
            </a:r>
            <a:endParaRPr lang="pl-PL" sz="2400" noProof="0" dirty="0">
              <a:solidFill>
                <a:srgbClr val="003399"/>
              </a:solidFill>
            </a:endParaRPr>
          </a:p>
          <a:p>
            <a:r>
              <a:rPr lang="pl-PL" sz="2400" dirty="0" err="1">
                <a:solidFill>
                  <a:srgbClr val="003399"/>
                </a:solidFill>
              </a:rPr>
              <a:t>Possesses</a:t>
            </a:r>
            <a:r>
              <a:rPr lang="pl-PL" sz="2400" dirty="0">
                <a:solidFill>
                  <a:srgbClr val="003399"/>
                </a:solidFill>
              </a:rPr>
              <a:t> a </a:t>
            </a:r>
            <a:r>
              <a:rPr lang="pl-PL" sz="2400" b="1" dirty="0" err="1">
                <a:solidFill>
                  <a:srgbClr val="003399"/>
                </a:solidFill>
              </a:rPr>
              <a:t>supplier</a:t>
            </a:r>
            <a:r>
              <a:rPr lang="pl-PL" sz="2400" b="1" dirty="0">
                <a:solidFill>
                  <a:srgbClr val="003399"/>
                </a:solidFill>
              </a:rPr>
              <a:t> </a:t>
            </a:r>
            <a:r>
              <a:rPr lang="pl-PL" sz="2400" dirty="0">
                <a:solidFill>
                  <a:srgbClr val="003399"/>
                </a:solidFill>
              </a:rPr>
              <a:t>and </a:t>
            </a:r>
            <a:r>
              <a:rPr lang="pl-PL" sz="2400" b="1" dirty="0" err="1">
                <a:solidFill>
                  <a:srgbClr val="003399"/>
                </a:solidFill>
              </a:rPr>
              <a:t>receiver</a:t>
            </a:r>
            <a:r>
              <a:rPr lang="pl-PL" sz="2400" dirty="0">
                <a:solidFill>
                  <a:srgbClr val="003399"/>
                </a:solidFill>
              </a:rPr>
              <a:t> (</a:t>
            </a:r>
            <a:r>
              <a:rPr lang="pl-PL" sz="2400" dirty="0" err="1">
                <a:solidFill>
                  <a:srgbClr val="003399"/>
                </a:solidFill>
              </a:rPr>
              <a:t>client</a:t>
            </a:r>
            <a:r>
              <a:rPr lang="pl-PL" sz="2400" dirty="0">
                <a:solidFill>
                  <a:srgbClr val="003399"/>
                </a:solidFill>
              </a:rPr>
              <a:t>); </a:t>
            </a:r>
            <a:r>
              <a:rPr lang="pl-PL" sz="2400" dirty="0" err="1">
                <a:solidFill>
                  <a:srgbClr val="003399"/>
                </a:solidFill>
              </a:rPr>
              <a:t>boundaries</a:t>
            </a:r>
            <a:r>
              <a:rPr lang="pl-PL" sz="2400" dirty="0">
                <a:solidFill>
                  <a:srgbClr val="003399"/>
                </a:solidFill>
              </a:rPr>
              <a:t> </a:t>
            </a:r>
            <a:r>
              <a:rPr lang="pl-PL" sz="2400" dirty="0" err="1">
                <a:solidFill>
                  <a:srgbClr val="003399"/>
                </a:solidFill>
              </a:rPr>
              <a:t>are</a:t>
            </a:r>
            <a:r>
              <a:rPr lang="pl-PL" sz="2400" dirty="0">
                <a:solidFill>
                  <a:srgbClr val="003399"/>
                </a:solidFill>
              </a:rPr>
              <a:t> </a:t>
            </a:r>
            <a:r>
              <a:rPr lang="pl-PL" sz="2400" dirty="0" err="1">
                <a:solidFill>
                  <a:srgbClr val="003399"/>
                </a:solidFill>
              </a:rPr>
              <a:t>determined</a:t>
            </a:r>
            <a:r>
              <a:rPr lang="pl-PL" sz="2400" dirty="0">
                <a:solidFill>
                  <a:srgbClr val="003399"/>
                </a:solidFill>
              </a:rPr>
              <a:t> by the </a:t>
            </a:r>
            <a:r>
              <a:rPr lang="pl-PL" sz="2400" dirty="0" err="1">
                <a:solidFill>
                  <a:srgbClr val="003399"/>
                </a:solidFill>
              </a:rPr>
              <a:t>type</a:t>
            </a:r>
            <a:r>
              <a:rPr lang="pl-PL" sz="2400" dirty="0">
                <a:solidFill>
                  <a:srgbClr val="003399"/>
                </a:solidFill>
              </a:rPr>
              <a:t> of </a:t>
            </a:r>
            <a:r>
              <a:rPr lang="pl-PL" sz="2400" dirty="0" err="1">
                <a:solidFill>
                  <a:srgbClr val="003399"/>
                </a:solidFill>
              </a:rPr>
              <a:t>sales</a:t>
            </a:r>
            <a:r>
              <a:rPr lang="pl-PL" sz="2400" dirty="0">
                <a:solidFill>
                  <a:srgbClr val="003399"/>
                </a:solidFill>
              </a:rPr>
              <a:t> </a:t>
            </a:r>
            <a:r>
              <a:rPr lang="pl-PL" sz="2400" dirty="0" err="1">
                <a:solidFill>
                  <a:srgbClr val="003399"/>
                </a:solidFill>
              </a:rPr>
              <a:t>or</a:t>
            </a:r>
            <a:r>
              <a:rPr lang="pl-PL" sz="2400" dirty="0">
                <a:solidFill>
                  <a:srgbClr val="003399"/>
                </a:solidFill>
              </a:rPr>
              <a:t> </a:t>
            </a:r>
            <a:r>
              <a:rPr lang="pl-PL" sz="2400" dirty="0" err="1">
                <a:solidFill>
                  <a:srgbClr val="003399"/>
                </a:solidFill>
              </a:rPr>
              <a:t>purchase</a:t>
            </a:r>
            <a:r>
              <a:rPr lang="pl-PL" sz="2400" dirty="0">
                <a:solidFill>
                  <a:srgbClr val="003399"/>
                </a:solidFill>
              </a:rPr>
              <a:t> </a:t>
            </a:r>
            <a:r>
              <a:rPr lang="pl-PL" sz="2400" dirty="0" err="1">
                <a:solidFill>
                  <a:srgbClr val="003399"/>
                </a:solidFill>
              </a:rPr>
              <a:t>transaction</a:t>
            </a:r>
            <a:endParaRPr lang="en-US" sz="2400" noProof="0" dirty="0">
              <a:solidFill>
                <a:srgbClr val="003399"/>
              </a:solidFill>
            </a:endParaRPr>
          </a:p>
          <a:p>
            <a:r>
              <a:rPr lang="pl-PL" sz="2400" b="1" noProof="0" dirty="0" err="1">
                <a:solidFill>
                  <a:srgbClr val="003399"/>
                </a:solidFill>
              </a:rPr>
              <a:t>Repetition</a:t>
            </a:r>
            <a:r>
              <a:rPr lang="pl-PL" sz="2400" noProof="0" dirty="0">
                <a:solidFill>
                  <a:srgbClr val="003399"/>
                </a:solidFill>
              </a:rPr>
              <a:t> = </a:t>
            </a:r>
            <a:r>
              <a:rPr lang="pl-PL" sz="2400" noProof="0" dirty="0" err="1">
                <a:solidFill>
                  <a:srgbClr val="003399"/>
                </a:solidFill>
              </a:rPr>
              <a:t>can</a:t>
            </a:r>
            <a:r>
              <a:rPr lang="pl-PL" sz="2400" noProof="0" dirty="0">
                <a:solidFill>
                  <a:srgbClr val="003399"/>
                </a:solidFill>
              </a:rPr>
              <a:t> be </a:t>
            </a:r>
            <a:r>
              <a:rPr lang="pl-PL" sz="2400" noProof="0" dirty="0" err="1">
                <a:solidFill>
                  <a:srgbClr val="003399"/>
                </a:solidFill>
              </a:rPr>
              <a:t>recorded</a:t>
            </a:r>
            <a:r>
              <a:rPr lang="pl-PL" sz="2400" noProof="0" dirty="0">
                <a:solidFill>
                  <a:srgbClr val="003399"/>
                </a:solidFill>
              </a:rPr>
              <a:t> in a form </a:t>
            </a:r>
            <a:r>
              <a:rPr lang="pl-PL" sz="2400" noProof="0" dirty="0" err="1">
                <a:solidFill>
                  <a:srgbClr val="003399"/>
                </a:solidFill>
              </a:rPr>
              <a:t>that</a:t>
            </a:r>
            <a:r>
              <a:rPr lang="pl-PL" sz="2400" noProof="0" dirty="0">
                <a:solidFill>
                  <a:srgbClr val="003399"/>
                </a:solidFill>
              </a:rPr>
              <a:t> </a:t>
            </a:r>
            <a:r>
              <a:rPr lang="pl-PL" sz="2400" noProof="0" dirty="0" err="1">
                <a:solidFill>
                  <a:srgbClr val="003399"/>
                </a:solidFill>
              </a:rPr>
              <a:t>can</a:t>
            </a:r>
            <a:r>
              <a:rPr lang="pl-PL" sz="2400" noProof="0" dirty="0">
                <a:solidFill>
                  <a:srgbClr val="003399"/>
                </a:solidFill>
              </a:rPr>
              <a:t> be </a:t>
            </a:r>
            <a:r>
              <a:rPr lang="pl-PL" sz="2400" noProof="0" dirty="0" err="1">
                <a:solidFill>
                  <a:srgbClr val="003399"/>
                </a:solidFill>
              </a:rPr>
              <a:t>read</a:t>
            </a:r>
            <a:r>
              <a:rPr lang="pl-PL" sz="2400" noProof="0" dirty="0">
                <a:solidFill>
                  <a:srgbClr val="003399"/>
                </a:solidFill>
              </a:rPr>
              <a:t> by </a:t>
            </a:r>
            <a:r>
              <a:rPr lang="pl-PL" sz="2400" noProof="0" dirty="0" err="1">
                <a:solidFill>
                  <a:srgbClr val="003399"/>
                </a:solidFill>
              </a:rPr>
              <a:t>those</a:t>
            </a:r>
            <a:r>
              <a:rPr lang="pl-PL" sz="2400" noProof="0" dirty="0">
                <a:solidFill>
                  <a:srgbClr val="003399"/>
                </a:solidFill>
              </a:rPr>
              <a:t> </a:t>
            </a:r>
            <a:r>
              <a:rPr lang="pl-PL" sz="2400" noProof="0" dirty="0" err="1">
                <a:solidFill>
                  <a:srgbClr val="003399"/>
                </a:solidFill>
              </a:rPr>
              <a:t>carryin</a:t>
            </a:r>
            <a:r>
              <a:rPr lang="pl-PL" sz="2400" dirty="0">
                <a:solidFill>
                  <a:srgbClr val="003399"/>
                </a:solidFill>
              </a:rPr>
              <a:t>g out the </a:t>
            </a:r>
            <a:r>
              <a:rPr lang="pl-PL" sz="2400" dirty="0" err="1">
                <a:solidFill>
                  <a:srgbClr val="003399"/>
                </a:solidFill>
              </a:rPr>
              <a:t>process</a:t>
            </a:r>
            <a:endParaRPr lang="en-US" sz="2400"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spTree>
    <p:extLst>
      <p:ext uri="{BB962C8B-B14F-4D97-AF65-F5344CB8AC3E}">
        <p14:creationId xmlns:p14="http://schemas.microsoft.com/office/powerpoint/2010/main" val="223063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Process modeling</a:t>
            </a:r>
          </a:p>
        </p:txBody>
      </p:sp>
      <p:sp>
        <p:nvSpPr>
          <p:cNvPr id="3" name="Symbol zastępczy zawartości 2"/>
          <p:cNvSpPr>
            <a:spLocks noGrp="1"/>
          </p:cNvSpPr>
          <p:nvPr>
            <p:ph idx="1"/>
          </p:nvPr>
        </p:nvSpPr>
        <p:spPr/>
        <p:txBody>
          <a:bodyPr/>
          <a:lstStyle/>
          <a:p>
            <a:pPr>
              <a:buNone/>
            </a:pPr>
            <a:r>
              <a:rPr lang="en-US" b="1" noProof="0" dirty="0">
                <a:solidFill>
                  <a:srgbClr val="003399"/>
                </a:solidFill>
              </a:rPr>
              <a:t>Process visualization techniques </a:t>
            </a:r>
            <a:r>
              <a:rPr lang="en-US" noProof="0" dirty="0">
                <a:solidFill>
                  <a:srgbClr val="003399"/>
                </a:solidFill>
              </a:rPr>
              <a:t>(examples):</a:t>
            </a:r>
          </a:p>
          <a:p>
            <a:pPr>
              <a:buFont typeface="Arial" pitchFamily="34" charset="0"/>
              <a:buChar char="•"/>
            </a:pPr>
            <a:r>
              <a:rPr lang="en-US" noProof="0" dirty="0">
                <a:solidFill>
                  <a:srgbClr val="003399"/>
                </a:solidFill>
              </a:rPr>
              <a:t>Process map</a:t>
            </a:r>
          </a:p>
          <a:p>
            <a:pPr>
              <a:buFont typeface="Arial" pitchFamily="34" charset="0"/>
              <a:buChar char="•"/>
            </a:pPr>
            <a:r>
              <a:rPr lang="en-US" noProof="0" dirty="0">
                <a:solidFill>
                  <a:srgbClr val="003399"/>
                </a:solidFill>
              </a:rPr>
              <a:t>Process card</a:t>
            </a:r>
          </a:p>
          <a:p>
            <a:pPr>
              <a:buFont typeface="Arial" pitchFamily="34" charset="0"/>
              <a:buChar char="•"/>
            </a:pPr>
            <a:r>
              <a:rPr lang="en-US" noProof="0" dirty="0">
                <a:solidFill>
                  <a:srgbClr val="003399"/>
                </a:solidFill>
              </a:rPr>
              <a:t>Chronological process table</a:t>
            </a:r>
          </a:p>
          <a:p>
            <a:pPr>
              <a:buFont typeface="Arial" pitchFamily="34" charset="0"/>
              <a:buChar char="•"/>
            </a:pPr>
            <a:r>
              <a:rPr lang="en-US" noProof="0" dirty="0">
                <a:solidFill>
                  <a:srgbClr val="003399"/>
                </a:solidFill>
              </a:rPr>
              <a:t>Organization relationship diagram</a:t>
            </a:r>
          </a:p>
          <a:p>
            <a:pPr>
              <a:buNone/>
            </a:pPr>
            <a:endParaRPr lang="en-US"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spTree>
    <p:extLst>
      <p:ext uri="{BB962C8B-B14F-4D97-AF65-F5344CB8AC3E}">
        <p14:creationId xmlns:p14="http://schemas.microsoft.com/office/powerpoint/2010/main" val="9334940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Process mapping </a:t>
            </a:r>
          </a:p>
        </p:txBody>
      </p:sp>
      <p:sp>
        <p:nvSpPr>
          <p:cNvPr id="3" name="Symbol zastępczy zawartości 2"/>
          <p:cNvSpPr>
            <a:spLocks noGrp="1"/>
          </p:cNvSpPr>
          <p:nvPr>
            <p:ph idx="1"/>
          </p:nvPr>
        </p:nvSpPr>
        <p:spPr/>
        <p:txBody>
          <a:bodyPr/>
          <a:lstStyle/>
          <a:p>
            <a:pPr>
              <a:buNone/>
            </a:pPr>
            <a:r>
              <a:rPr lang="en-US" noProof="0" dirty="0"/>
              <a:t>   </a:t>
            </a:r>
            <a:r>
              <a:rPr lang="en-US" b="1" noProof="0" dirty="0">
                <a:solidFill>
                  <a:srgbClr val="003399"/>
                </a:solidFill>
              </a:rPr>
              <a:t>Process mapping:</a:t>
            </a:r>
          </a:p>
          <a:p>
            <a:pPr>
              <a:buNone/>
            </a:pPr>
            <a:r>
              <a:rPr lang="en-US" dirty="0">
                <a:solidFill>
                  <a:srgbClr val="003399"/>
                </a:solidFill>
              </a:rPr>
              <a:t>	graphic representation of the functioning of a process or a set of processes/operations and their relationships</a:t>
            </a:r>
            <a:r>
              <a:rPr lang="pl-PL" dirty="0">
                <a:solidFill>
                  <a:srgbClr val="003399"/>
                </a:solidFill>
              </a:rPr>
              <a:t>.</a:t>
            </a:r>
            <a:endParaRPr lang="en-US"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spTree>
    <p:extLst>
      <p:ext uri="{BB962C8B-B14F-4D97-AF65-F5344CB8AC3E}">
        <p14:creationId xmlns:p14="http://schemas.microsoft.com/office/powerpoint/2010/main" val="451796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Process map</a:t>
            </a:r>
            <a:r>
              <a:rPr lang="pl-PL" sz="4000" b="1" noProof="0" dirty="0"/>
              <a:t>ping</a:t>
            </a:r>
            <a:br>
              <a:rPr lang="en-US" sz="4000" b="1" noProof="0" dirty="0"/>
            </a:br>
            <a:endParaRPr lang="en-US" sz="4000" b="1" noProof="0" dirty="0"/>
          </a:p>
        </p:txBody>
      </p:sp>
      <p:sp>
        <p:nvSpPr>
          <p:cNvPr id="4" name="Symbol zastępczy stopki 3"/>
          <p:cNvSpPr>
            <a:spLocks noGrp="1"/>
          </p:cNvSpPr>
          <p:nvPr>
            <p:ph type="ftr" sz="quarter" idx="11"/>
          </p:nvPr>
        </p:nvSpPr>
        <p:spPr/>
        <p:txBody>
          <a:bodyPr/>
          <a:lstStyle/>
          <a:p>
            <a:r>
              <a:rPr lang="pl-PL" altLang="en-US"/>
              <a:t>PJAIT</a:t>
            </a:r>
          </a:p>
        </p:txBody>
      </p:sp>
      <p:sp>
        <p:nvSpPr>
          <p:cNvPr id="5" name="Symbol zastępczy zawartości 4">
            <a:extLst>
              <a:ext uri="{FF2B5EF4-FFF2-40B4-BE49-F238E27FC236}">
                <a16:creationId xmlns:a16="http://schemas.microsoft.com/office/drawing/2014/main" id="{1A10D176-2AA8-4AC4-B0B0-4A4179672C49}"/>
              </a:ext>
            </a:extLst>
          </p:cNvPr>
          <p:cNvSpPr>
            <a:spLocks noGrp="1"/>
          </p:cNvSpPr>
          <p:nvPr>
            <p:ph idx="1"/>
          </p:nvPr>
        </p:nvSpPr>
        <p:spPr/>
        <p:txBody>
          <a:bodyPr/>
          <a:lstStyle/>
          <a:p>
            <a:endParaRPr lang="pl-PL"/>
          </a:p>
        </p:txBody>
      </p:sp>
      <p:pic>
        <p:nvPicPr>
          <p:cNvPr id="4098" name="Picture 2" descr="Znalezione obrazy dla zapytania: process map">
            <a:extLst>
              <a:ext uri="{FF2B5EF4-FFF2-40B4-BE49-F238E27FC236}">
                <a16:creationId xmlns:a16="http://schemas.microsoft.com/office/drawing/2014/main" id="{61AE5B80-3977-427C-AB4F-210F4CF2C8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015899"/>
            <a:ext cx="8208809" cy="508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405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Process mapping </a:t>
            </a:r>
            <a:endParaRPr lang="en-US" sz="4000" noProof="0" dirty="0"/>
          </a:p>
        </p:txBody>
      </p:sp>
      <p:sp>
        <p:nvSpPr>
          <p:cNvPr id="4" name="Symbol zastępczy stopki 3"/>
          <p:cNvSpPr>
            <a:spLocks noGrp="1"/>
          </p:cNvSpPr>
          <p:nvPr>
            <p:ph type="ftr" sz="quarter" idx="11"/>
          </p:nvPr>
        </p:nvSpPr>
        <p:spPr/>
        <p:txBody>
          <a:bodyPr/>
          <a:lstStyle/>
          <a:p>
            <a:r>
              <a:rPr lang="pl-PL" altLang="en-US"/>
              <a:t>PJAIT</a:t>
            </a:r>
          </a:p>
        </p:txBody>
      </p:sp>
      <p:sp>
        <p:nvSpPr>
          <p:cNvPr id="5" name="Symbol zastępczy zawartości 4">
            <a:extLst>
              <a:ext uri="{FF2B5EF4-FFF2-40B4-BE49-F238E27FC236}">
                <a16:creationId xmlns:a16="http://schemas.microsoft.com/office/drawing/2014/main" id="{67646423-AE7B-4F11-9DB0-FF48CE5E21A4}"/>
              </a:ext>
            </a:extLst>
          </p:cNvPr>
          <p:cNvSpPr>
            <a:spLocks noGrp="1"/>
          </p:cNvSpPr>
          <p:nvPr>
            <p:ph idx="1"/>
          </p:nvPr>
        </p:nvSpPr>
        <p:spPr/>
        <p:txBody>
          <a:bodyPr/>
          <a:lstStyle/>
          <a:p>
            <a:endParaRPr lang="pl-PL" dirty="0"/>
          </a:p>
        </p:txBody>
      </p:sp>
      <p:pic>
        <p:nvPicPr>
          <p:cNvPr id="5122" name="Picture 2" descr="Znalezione obrazy dla zapytania: process map">
            <a:extLst>
              <a:ext uri="{FF2B5EF4-FFF2-40B4-BE49-F238E27FC236}">
                <a16:creationId xmlns:a16="http://schemas.microsoft.com/office/drawing/2014/main" id="{167C8B48-5BC8-4A83-B9A1-3022873E2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50" y="1600200"/>
            <a:ext cx="8444756" cy="4028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405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Benefits of mapping</a:t>
            </a:r>
          </a:p>
        </p:txBody>
      </p:sp>
      <p:sp>
        <p:nvSpPr>
          <p:cNvPr id="3" name="Symbol zastępczy zawartości 2"/>
          <p:cNvSpPr>
            <a:spLocks noGrp="1"/>
          </p:cNvSpPr>
          <p:nvPr>
            <p:ph idx="1"/>
          </p:nvPr>
        </p:nvSpPr>
        <p:spPr/>
        <p:txBody>
          <a:bodyPr/>
          <a:lstStyle/>
          <a:p>
            <a:r>
              <a:rPr lang="en-US" sz="2000" noProof="0" dirty="0">
                <a:solidFill>
                  <a:srgbClr val="003399"/>
                </a:solidFill>
              </a:rPr>
              <a:t>A user</a:t>
            </a:r>
            <a:r>
              <a:rPr lang="en-US" sz="2000" dirty="0">
                <a:solidFill>
                  <a:srgbClr val="003399"/>
                </a:solidFill>
              </a:rPr>
              <a:t>-friendly way of describing a process – allows better understanding of the process both by experts and bystanders</a:t>
            </a:r>
            <a:endParaRPr lang="en-US" sz="2000" noProof="0" dirty="0">
              <a:solidFill>
                <a:srgbClr val="003399"/>
              </a:solidFill>
            </a:endParaRPr>
          </a:p>
          <a:p>
            <a:r>
              <a:rPr lang="en-US" sz="2000" noProof="0" dirty="0">
                <a:solidFill>
                  <a:srgbClr val="003399"/>
                </a:solidFill>
              </a:rPr>
              <a:t>The symbols used in process maps are the same in many countries, which enables communication between organizations from all over the world.</a:t>
            </a:r>
          </a:p>
          <a:p>
            <a:r>
              <a:rPr lang="en-US" sz="2000" noProof="0" dirty="0">
                <a:solidFill>
                  <a:srgbClr val="003399"/>
                </a:solidFill>
              </a:rPr>
              <a:t>Identification of key operations in a given process and determination of inputs and outputs in a given operation</a:t>
            </a:r>
          </a:p>
          <a:p>
            <a:r>
              <a:rPr lang="en-US" sz="2000" dirty="0">
                <a:solidFill>
                  <a:srgbClr val="003399"/>
                </a:solidFill>
              </a:rPr>
              <a:t>Enable</a:t>
            </a:r>
            <a:r>
              <a:rPr lang="pl-PL" sz="2000" dirty="0">
                <a:solidFill>
                  <a:srgbClr val="003399"/>
                </a:solidFill>
              </a:rPr>
              <a:t>s</a:t>
            </a:r>
            <a:r>
              <a:rPr lang="en-US" sz="2000" dirty="0">
                <a:solidFill>
                  <a:srgbClr val="003399"/>
                </a:solidFill>
              </a:rPr>
              <a:t> identification of superfluous operations (ones that do not add value) such as storage of semi-processed goods in between operations, internal transport, etc. and problematic areas.</a:t>
            </a:r>
            <a:endParaRPr lang="en-US" sz="2000"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spTree>
    <p:extLst>
      <p:ext uri="{BB962C8B-B14F-4D97-AF65-F5344CB8AC3E}">
        <p14:creationId xmlns:p14="http://schemas.microsoft.com/office/powerpoint/2010/main" val="234131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Origins of the process approach</a:t>
            </a:r>
          </a:p>
        </p:txBody>
      </p:sp>
      <p:sp>
        <p:nvSpPr>
          <p:cNvPr id="3" name="Symbol zastępczy zawartości 2"/>
          <p:cNvSpPr>
            <a:spLocks noGrp="1"/>
          </p:cNvSpPr>
          <p:nvPr>
            <p:ph idx="1"/>
          </p:nvPr>
        </p:nvSpPr>
        <p:spPr>
          <a:xfrm>
            <a:off x="457200" y="1052736"/>
            <a:ext cx="8229600" cy="5078189"/>
          </a:xfrm>
        </p:spPr>
        <p:txBody>
          <a:bodyPr/>
          <a:lstStyle/>
          <a:p>
            <a:endParaRPr lang="en-US" noProof="0" dirty="0">
              <a:solidFill>
                <a:srgbClr val="003399"/>
              </a:solidFill>
            </a:endParaRPr>
          </a:p>
          <a:p>
            <a:endParaRPr lang="en-US" noProof="0" dirty="0">
              <a:solidFill>
                <a:srgbClr val="003399"/>
              </a:solidFill>
            </a:endParaRPr>
          </a:p>
          <a:p>
            <a:pPr>
              <a:buNone/>
            </a:pPr>
            <a:endParaRPr lang="en-US" noProof="0" dirty="0">
              <a:solidFill>
                <a:srgbClr val="003399"/>
              </a:solidFill>
            </a:endParaRPr>
          </a:p>
          <a:p>
            <a:pPr>
              <a:buNone/>
            </a:pPr>
            <a:endParaRPr lang="en-US" noProof="0" dirty="0">
              <a:solidFill>
                <a:srgbClr val="003399"/>
              </a:solidFill>
            </a:endParaRPr>
          </a:p>
          <a:p>
            <a:pPr>
              <a:buNone/>
            </a:pPr>
            <a:r>
              <a:rPr lang="en-US" noProof="0" dirty="0">
                <a:solidFill>
                  <a:srgbClr val="003399"/>
                </a:solidFill>
              </a:rPr>
              <a:t>   Adam Smith (XVIII </a:t>
            </a:r>
            <a:r>
              <a:rPr lang="pl-PL" noProof="0" dirty="0">
                <a:solidFill>
                  <a:srgbClr val="003399"/>
                </a:solidFill>
              </a:rPr>
              <a:t>c</a:t>
            </a:r>
            <a:r>
              <a:rPr lang="en-US" noProof="0" dirty="0">
                <a:solidFill>
                  <a:srgbClr val="003399"/>
                </a:solidFill>
              </a:rPr>
              <a:t>.) – division of labor:</a:t>
            </a:r>
          </a:p>
          <a:p>
            <a:pPr>
              <a:buNone/>
            </a:pPr>
            <a:r>
              <a:rPr lang="en-US" sz="2000" noProof="0" dirty="0">
                <a:solidFill>
                  <a:srgbClr val="003399"/>
                </a:solidFill>
              </a:rPr>
              <a:t>   </a:t>
            </a:r>
            <a:r>
              <a:rPr lang="en-US" sz="2000" i="1" noProof="0" dirty="0">
                <a:solidFill>
                  <a:srgbClr val="003399"/>
                </a:solidFill>
              </a:rPr>
              <a:t>One worker specializes in pull</a:t>
            </a:r>
            <a:r>
              <a:rPr lang="pl-PL" sz="2000" i="1" noProof="0" dirty="0" err="1">
                <a:solidFill>
                  <a:srgbClr val="003399"/>
                </a:solidFill>
              </a:rPr>
              <a:t>ing</a:t>
            </a:r>
            <a:r>
              <a:rPr lang="en-US" sz="2000" i="1" noProof="0" dirty="0">
                <a:solidFill>
                  <a:srgbClr val="003399"/>
                </a:solidFill>
              </a:rPr>
              <a:t> the wire from the spool; a second worker specializes in sharpening one end of each piece of cut wire into a pin point; a fourth worker specializes in flattening the other ends of the pins into pinheads; and so on.</a:t>
            </a:r>
          </a:p>
        </p:txBody>
      </p:sp>
      <p:sp>
        <p:nvSpPr>
          <p:cNvPr id="4" name="Symbol zastępczy stopki 3"/>
          <p:cNvSpPr>
            <a:spLocks noGrp="1"/>
          </p:cNvSpPr>
          <p:nvPr>
            <p:ph type="ftr" sz="quarter" idx="11"/>
          </p:nvPr>
        </p:nvSpPr>
        <p:spPr/>
        <p:txBody>
          <a:bodyPr/>
          <a:lstStyle/>
          <a:p>
            <a:r>
              <a:rPr lang="pl-PL" altLang="en-US"/>
              <a:t>PJAIT</a:t>
            </a:r>
          </a:p>
        </p:txBody>
      </p:sp>
      <p:pic>
        <p:nvPicPr>
          <p:cNvPr id="6" name="Obraz 5" descr="640px-AdamSmith.jpg"/>
          <p:cNvPicPr>
            <a:picLocks noChangeAspect="1"/>
          </p:cNvPicPr>
          <p:nvPr/>
        </p:nvPicPr>
        <p:blipFill>
          <a:blip r:embed="rId3" cstate="print"/>
          <a:stretch>
            <a:fillRect/>
          </a:stretch>
        </p:blipFill>
        <p:spPr>
          <a:xfrm>
            <a:off x="3563888" y="1052736"/>
            <a:ext cx="1407408" cy="2100117"/>
          </a:xfrm>
          <a:prstGeom prst="rect">
            <a:avLst/>
          </a:prstGeom>
        </p:spPr>
      </p:pic>
      <p:sp>
        <p:nvSpPr>
          <p:cNvPr id="7" name="Prostokąt 6"/>
          <p:cNvSpPr/>
          <p:nvPr/>
        </p:nvSpPr>
        <p:spPr>
          <a:xfrm>
            <a:off x="3319500" y="6628849"/>
            <a:ext cx="5400600" cy="276999"/>
          </a:xfrm>
          <a:prstGeom prst="rect">
            <a:avLst/>
          </a:prstGeom>
        </p:spPr>
        <p:txBody>
          <a:bodyPr wrap="square">
            <a:spAutoFit/>
          </a:bodyPr>
          <a:lstStyle/>
          <a:p>
            <a:r>
              <a:rPr lang="pl-PL" sz="1200" dirty="0"/>
              <a:t>http://pl.wikipedia.org/wiki/Adam_Smith#mediaviewer/Plik:AdamSmith.jpg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Notation</a:t>
            </a:r>
          </a:p>
        </p:txBody>
      </p:sp>
      <p:sp>
        <p:nvSpPr>
          <p:cNvPr id="3" name="Symbol zastępczy zawartości 2"/>
          <p:cNvSpPr>
            <a:spLocks noGrp="1"/>
          </p:cNvSpPr>
          <p:nvPr>
            <p:ph idx="1"/>
          </p:nvPr>
        </p:nvSpPr>
        <p:spPr/>
        <p:txBody>
          <a:bodyPr/>
          <a:lstStyle/>
          <a:p>
            <a:pPr>
              <a:buNone/>
            </a:pPr>
            <a:r>
              <a:rPr lang="en-US" b="1" noProof="0" dirty="0">
                <a:solidFill>
                  <a:srgbClr val="003399"/>
                </a:solidFill>
              </a:rPr>
              <a:t>Notation</a:t>
            </a:r>
            <a:r>
              <a:rPr lang="en-US" noProof="0" dirty="0">
                <a:solidFill>
                  <a:srgbClr val="003399"/>
                </a:solidFill>
              </a:rPr>
              <a:t> – a way (system, language) of modeling (processes</a:t>
            </a:r>
            <a:r>
              <a:rPr lang="en-US" dirty="0">
                <a:solidFill>
                  <a:srgbClr val="003399"/>
                </a:solidFill>
              </a:rPr>
              <a:t>)</a:t>
            </a:r>
            <a:endParaRPr lang="en-US"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pic>
        <p:nvPicPr>
          <p:cNvPr id="18434" name="Picture 2" descr="Chopin Preludium op. 28 nr 7.jpg"/>
          <p:cNvPicPr>
            <a:picLocks noChangeAspect="1" noChangeArrowheads="1"/>
          </p:cNvPicPr>
          <p:nvPr/>
        </p:nvPicPr>
        <p:blipFill>
          <a:blip r:embed="rId3" cstate="print"/>
          <a:srcRect/>
          <a:stretch>
            <a:fillRect/>
          </a:stretch>
        </p:blipFill>
        <p:spPr bwMode="auto">
          <a:xfrm>
            <a:off x="539552" y="2924944"/>
            <a:ext cx="3703269" cy="1800200"/>
          </a:xfrm>
          <a:prstGeom prst="rect">
            <a:avLst/>
          </a:prstGeom>
          <a:noFill/>
        </p:spPr>
      </p:pic>
      <p:pic>
        <p:nvPicPr>
          <p:cNvPr id="18436" name="Picture 4" descr="http://matfiz24.pl/wp-content/uploads/2014/07/notacja_wykladnicza_003.png"/>
          <p:cNvPicPr>
            <a:picLocks noChangeAspect="1" noChangeArrowheads="1"/>
          </p:cNvPicPr>
          <p:nvPr/>
        </p:nvPicPr>
        <p:blipFill>
          <a:blip r:embed="rId4" cstate="print"/>
          <a:srcRect/>
          <a:stretch>
            <a:fillRect/>
          </a:stretch>
        </p:blipFill>
        <p:spPr bwMode="auto">
          <a:xfrm>
            <a:off x="4716016" y="2852936"/>
            <a:ext cx="3600400" cy="1972233"/>
          </a:xfrm>
          <a:prstGeom prst="rect">
            <a:avLst/>
          </a:prstGeom>
          <a:noFill/>
        </p:spPr>
      </p:pic>
      <p:sp>
        <p:nvSpPr>
          <p:cNvPr id="9" name="Prostokąt 8"/>
          <p:cNvSpPr/>
          <p:nvPr/>
        </p:nvSpPr>
        <p:spPr>
          <a:xfrm>
            <a:off x="1475656" y="6381328"/>
            <a:ext cx="4752528" cy="246221"/>
          </a:xfrm>
          <a:prstGeom prst="rect">
            <a:avLst/>
          </a:prstGeom>
        </p:spPr>
        <p:txBody>
          <a:bodyPr wrap="square">
            <a:spAutoFit/>
          </a:bodyPr>
          <a:lstStyle/>
          <a:p>
            <a:r>
              <a:rPr lang="pl-PL" sz="1000" dirty="0"/>
              <a:t>http://matfiz24.pl/</a:t>
            </a:r>
            <a:r>
              <a:rPr lang="pl-PL" sz="1000" dirty="0" err="1"/>
              <a:t>wp-content</a:t>
            </a:r>
            <a:r>
              <a:rPr lang="pl-PL" sz="1000" dirty="0"/>
              <a:t>/</a:t>
            </a:r>
            <a:r>
              <a:rPr lang="pl-PL" sz="1000" dirty="0" err="1"/>
              <a:t>uploads</a:t>
            </a:r>
            <a:r>
              <a:rPr lang="pl-PL" sz="1000" dirty="0"/>
              <a:t>/2014/07/notacja_wykladnicza_003.png</a:t>
            </a:r>
          </a:p>
        </p:txBody>
      </p:sp>
    </p:spTree>
    <p:extLst>
      <p:ext uri="{BB962C8B-B14F-4D97-AF65-F5344CB8AC3E}">
        <p14:creationId xmlns:p14="http://schemas.microsoft.com/office/powerpoint/2010/main" val="3537312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Process mapping symbols</a:t>
            </a:r>
          </a:p>
        </p:txBody>
      </p:sp>
      <p:sp>
        <p:nvSpPr>
          <p:cNvPr id="4" name="Symbol zastępczy stopki 3"/>
          <p:cNvSpPr>
            <a:spLocks noGrp="1"/>
          </p:cNvSpPr>
          <p:nvPr>
            <p:ph type="ftr" sz="quarter" idx="11"/>
          </p:nvPr>
        </p:nvSpPr>
        <p:spPr/>
        <p:txBody>
          <a:bodyPr/>
          <a:lstStyle/>
          <a:p>
            <a:r>
              <a:rPr lang="pl-PL" altLang="en-US"/>
              <a:t>PJAIT</a:t>
            </a:r>
          </a:p>
        </p:txBody>
      </p:sp>
      <p:pic>
        <p:nvPicPr>
          <p:cNvPr id="7" name="Symbol zastępczy zawartości 6"/>
          <p:cNvPicPr>
            <a:picLocks noGrp="1" noChangeAspect="1"/>
          </p:cNvPicPr>
          <p:nvPr>
            <p:ph idx="1"/>
          </p:nvPr>
        </p:nvPicPr>
        <p:blipFill>
          <a:blip r:embed="rId3" cstate="print"/>
          <a:stretch>
            <a:fillRect/>
          </a:stretch>
        </p:blipFill>
        <p:spPr>
          <a:xfrm>
            <a:off x="1346969" y="2233332"/>
            <a:ext cx="6178668" cy="3849103"/>
          </a:xfrm>
          <a:prstGeom prst="rect">
            <a:avLst/>
          </a:prstGeom>
        </p:spPr>
      </p:pic>
      <p:pic>
        <p:nvPicPr>
          <p:cNvPr id="6146" name="Picture 2" descr="Znalezione obrazy dla zapytania: process mapping symbols">
            <a:extLst>
              <a:ext uri="{FF2B5EF4-FFF2-40B4-BE49-F238E27FC236}">
                <a16:creationId xmlns:a16="http://schemas.microsoft.com/office/drawing/2014/main" id="{234DB58C-6046-4BC8-BDD1-094DCDDAE1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556" y="1043341"/>
            <a:ext cx="7029812" cy="5317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3459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Examples of process mapping symbols</a:t>
            </a:r>
            <a:endParaRPr lang="en-US" sz="4000" noProof="0" dirty="0"/>
          </a:p>
        </p:txBody>
      </p:sp>
      <p:sp>
        <p:nvSpPr>
          <p:cNvPr id="4" name="Symbol zastępczy stopki 3"/>
          <p:cNvSpPr>
            <a:spLocks noGrp="1"/>
          </p:cNvSpPr>
          <p:nvPr>
            <p:ph type="ftr" sz="quarter" idx="11"/>
          </p:nvPr>
        </p:nvSpPr>
        <p:spPr/>
        <p:txBody>
          <a:bodyPr/>
          <a:lstStyle/>
          <a:p>
            <a:r>
              <a:rPr lang="pl-PL" altLang="en-US"/>
              <a:t>PJAIT</a:t>
            </a:r>
          </a:p>
        </p:txBody>
      </p:sp>
      <p:sp>
        <p:nvSpPr>
          <p:cNvPr id="5" name="Symbol zastępczy zawartości 4">
            <a:extLst>
              <a:ext uri="{FF2B5EF4-FFF2-40B4-BE49-F238E27FC236}">
                <a16:creationId xmlns:a16="http://schemas.microsoft.com/office/drawing/2014/main" id="{A4D9E2E9-7DBF-4906-9729-46B35C879D6C}"/>
              </a:ext>
            </a:extLst>
          </p:cNvPr>
          <p:cNvSpPr>
            <a:spLocks noGrp="1"/>
          </p:cNvSpPr>
          <p:nvPr>
            <p:ph idx="1"/>
          </p:nvPr>
        </p:nvSpPr>
        <p:spPr/>
        <p:txBody>
          <a:bodyPr/>
          <a:lstStyle/>
          <a:p>
            <a:pPr marL="0" indent="0">
              <a:buNone/>
            </a:pPr>
            <a:endParaRPr lang="pl-PL" dirty="0"/>
          </a:p>
        </p:txBody>
      </p:sp>
      <p:pic>
        <p:nvPicPr>
          <p:cNvPr id="7172" name="Picture 4" descr="Znalezione obrazy dla zapytania: process mapping symbols">
            <a:extLst>
              <a:ext uri="{FF2B5EF4-FFF2-40B4-BE49-F238E27FC236}">
                <a16:creationId xmlns:a16="http://schemas.microsoft.com/office/drawing/2014/main" id="{EB3396AF-C06A-469D-9166-1195084C2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46214"/>
            <a:ext cx="6840760" cy="4802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9384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400" b="1" noProof="0" dirty="0"/>
              <a:t>Mapping rules </a:t>
            </a:r>
            <a:endParaRPr lang="en-US" noProof="0" dirty="0"/>
          </a:p>
        </p:txBody>
      </p:sp>
      <p:sp>
        <p:nvSpPr>
          <p:cNvPr id="3" name="Symbol zastępczy zawartości 2"/>
          <p:cNvSpPr>
            <a:spLocks noGrp="1"/>
          </p:cNvSpPr>
          <p:nvPr>
            <p:ph idx="1"/>
          </p:nvPr>
        </p:nvSpPr>
        <p:spPr/>
        <p:txBody>
          <a:bodyPr/>
          <a:lstStyle/>
          <a:p>
            <a:r>
              <a:rPr lang="en-US" noProof="0" dirty="0">
                <a:solidFill>
                  <a:srgbClr val="003399"/>
                </a:solidFill>
              </a:rPr>
              <a:t>Rule of conditionality: IF-THEN!</a:t>
            </a:r>
          </a:p>
        </p:txBody>
      </p:sp>
      <p:sp>
        <p:nvSpPr>
          <p:cNvPr id="4" name="Symbol zastępczy stopki 3"/>
          <p:cNvSpPr>
            <a:spLocks noGrp="1"/>
          </p:cNvSpPr>
          <p:nvPr>
            <p:ph type="ftr" sz="quarter" idx="11"/>
          </p:nvPr>
        </p:nvSpPr>
        <p:spPr/>
        <p:txBody>
          <a:bodyPr/>
          <a:lstStyle/>
          <a:p>
            <a:r>
              <a:rPr lang="pl-PL" altLang="en-US"/>
              <a:t>PJAIT</a:t>
            </a:r>
          </a:p>
        </p:txBody>
      </p:sp>
    </p:spTree>
    <p:extLst>
      <p:ext uri="{BB962C8B-B14F-4D97-AF65-F5344CB8AC3E}">
        <p14:creationId xmlns:p14="http://schemas.microsoft.com/office/powerpoint/2010/main" val="15224412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Mapping and what next?</a:t>
            </a:r>
          </a:p>
        </p:txBody>
      </p:sp>
      <p:sp>
        <p:nvSpPr>
          <p:cNvPr id="3" name="Symbol zastępczy zawartości 2"/>
          <p:cNvSpPr>
            <a:spLocks noGrp="1"/>
          </p:cNvSpPr>
          <p:nvPr>
            <p:ph idx="1"/>
          </p:nvPr>
        </p:nvSpPr>
        <p:spPr/>
        <p:txBody>
          <a:bodyPr/>
          <a:lstStyle/>
          <a:p>
            <a:pPr algn="just">
              <a:buNone/>
            </a:pPr>
            <a:r>
              <a:rPr lang="en-US" noProof="0" dirty="0">
                <a:solidFill>
                  <a:srgbClr val="003399"/>
                </a:solidFill>
              </a:rPr>
              <a:t>Problem identification?</a:t>
            </a:r>
          </a:p>
          <a:p>
            <a:pPr algn="just">
              <a:buNone/>
            </a:pPr>
            <a:r>
              <a:rPr lang="en-US" noProof="0" dirty="0">
                <a:solidFill>
                  <a:srgbClr val="003399"/>
                </a:solidFill>
                <a:sym typeface="Wingdings" pitchFamily="2" charset="2"/>
              </a:rPr>
              <a:t>Yes </a:t>
            </a:r>
          </a:p>
          <a:p>
            <a:pPr algn="just">
              <a:buNone/>
            </a:pPr>
            <a:r>
              <a:rPr lang="en-US" noProof="0" dirty="0">
                <a:solidFill>
                  <a:srgbClr val="003399"/>
                </a:solidFill>
                <a:sym typeface="Wingdings" pitchFamily="2" charset="2"/>
              </a:rPr>
              <a:t>Measurable assessment and monitoring?</a:t>
            </a:r>
          </a:p>
          <a:p>
            <a:pPr algn="just">
              <a:buNone/>
            </a:pPr>
            <a:r>
              <a:rPr lang="en-US" noProof="0" dirty="0">
                <a:solidFill>
                  <a:srgbClr val="003399"/>
                </a:solidFill>
                <a:sym typeface="Wingdings" pitchFamily="2" charset="2"/>
              </a:rPr>
              <a:t>No </a:t>
            </a:r>
          </a:p>
          <a:p>
            <a:pPr algn="just">
              <a:buNone/>
            </a:pPr>
            <a:r>
              <a:rPr lang="en-US" noProof="0" dirty="0">
                <a:solidFill>
                  <a:srgbClr val="003399"/>
                </a:solidFill>
                <a:sym typeface="Wingdings" pitchFamily="2" charset="2"/>
              </a:rPr>
              <a:t>Important: defining measurable process efficiency criteria </a:t>
            </a:r>
          </a:p>
          <a:p>
            <a:pPr algn="just">
              <a:buNone/>
            </a:pPr>
            <a:endParaRPr lang="en-US" noProof="0" dirty="0">
              <a:solidFill>
                <a:srgbClr val="003399"/>
              </a:solidFill>
              <a:sym typeface="Wingdings" pitchFamily="2" charset="2"/>
            </a:endParaRPr>
          </a:p>
          <a:p>
            <a:pPr algn="just">
              <a:buNone/>
            </a:pPr>
            <a:endParaRPr lang="en-US" sz="1200" noProof="0" dirty="0">
              <a:solidFill>
                <a:srgbClr val="003399"/>
              </a:solidFill>
            </a:endParaRPr>
          </a:p>
          <a:p>
            <a:pPr algn="just">
              <a:buNone/>
            </a:pPr>
            <a:endParaRPr lang="en-US" sz="1200" noProof="0" dirty="0">
              <a:solidFill>
                <a:srgbClr val="003399"/>
              </a:solidFill>
            </a:endParaRPr>
          </a:p>
          <a:p>
            <a:pPr algn="just">
              <a:buNone/>
            </a:pPr>
            <a:endParaRPr lang="en-US" sz="1200" noProof="0" dirty="0">
              <a:solidFill>
                <a:srgbClr val="003399"/>
              </a:solidFill>
            </a:endParaRPr>
          </a:p>
          <a:p>
            <a:pPr algn="just">
              <a:buNone/>
            </a:pPr>
            <a:endParaRPr lang="en-US" sz="1200" noProof="0" dirty="0">
              <a:solidFill>
                <a:srgbClr val="003399"/>
              </a:solidFill>
            </a:endParaRPr>
          </a:p>
          <a:p>
            <a:pPr algn="just">
              <a:buNone/>
            </a:pPr>
            <a:endParaRPr lang="en-US" sz="1200" noProof="0" dirty="0">
              <a:solidFill>
                <a:srgbClr val="003399"/>
              </a:solidFill>
            </a:endParaRPr>
          </a:p>
          <a:p>
            <a:pPr algn="just">
              <a:buNone/>
            </a:pPr>
            <a:endParaRPr lang="en-US" sz="1200" noProof="0" dirty="0">
              <a:solidFill>
                <a:srgbClr val="003399"/>
              </a:solidFill>
            </a:endParaRPr>
          </a:p>
          <a:p>
            <a:pPr algn="just">
              <a:buNone/>
            </a:pPr>
            <a:endParaRPr lang="en-US" sz="1200"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spTree>
    <p:extLst>
      <p:ext uri="{BB962C8B-B14F-4D97-AF65-F5344CB8AC3E}">
        <p14:creationId xmlns:p14="http://schemas.microsoft.com/office/powerpoint/2010/main" val="27042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Expected effects of process modeling</a:t>
            </a:r>
          </a:p>
        </p:txBody>
      </p:sp>
      <p:sp>
        <p:nvSpPr>
          <p:cNvPr id="3" name="Symbol zastępczy zawartości 2"/>
          <p:cNvSpPr>
            <a:spLocks noGrp="1"/>
          </p:cNvSpPr>
          <p:nvPr>
            <p:ph idx="1"/>
          </p:nvPr>
        </p:nvSpPr>
        <p:spPr/>
        <p:txBody>
          <a:bodyPr/>
          <a:lstStyle/>
          <a:p>
            <a:r>
              <a:rPr lang="en-US" sz="2000" noProof="0" dirty="0">
                <a:solidFill>
                  <a:srgbClr val="003399"/>
                </a:solidFill>
              </a:rPr>
              <a:t>Eliminating activities that do not add value to the process</a:t>
            </a:r>
          </a:p>
          <a:p>
            <a:r>
              <a:rPr lang="en-US" sz="2000" noProof="0" dirty="0">
                <a:solidFill>
                  <a:srgbClr val="003399"/>
                </a:solidFill>
              </a:rPr>
              <a:t>Eliminating repetitive activities at various stages of the process</a:t>
            </a:r>
          </a:p>
          <a:p>
            <a:r>
              <a:rPr lang="en-US" sz="2000" noProof="0" dirty="0">
                <a:solidFill>
                  <a:srgbClr val="003399"/>
                </a:solidFill>
              </a:rPr>
              <a:t>Introducing activities that improve the quality of effects results</a:t>
            </a:r>
            <a:r>
              <a:rPr lang="en-US" sz="2000" dirty="0">
                <a:solidFill>
                  <a:srgbClr val="003399"/>
                </a:solidFill>
              </a:rPr>
              <a:t>, customer satisfaction and improve communication between the participants of the process</a:t>
            </a:r>
          </a:p>
          <a:p>
            <a:r>
              <a:rPr lang="en-US" sz="2000" noProof="0" dirty="0">
                <a:solidFill>
                  <a:srgbClr val="003399"/>
                </a:solidFill>
              </a:rPr>
              <a:t>Introducing control activities in order to eliminate</a:t>
            </a:r>
            <a:r>
              <a:rPr lang="en-US" sz="2000" dirty="0">
                <a:solidFill>
                  <a:srgbClr val="003399"/>
                </a:solidFill>
              </a:rPr>
              <a:t>e </a:t>
            </a:r>
            <a:r>
              <a:rPr lang="en-US" sz="2000" noProof="0" dirty="0">
                <a:solidFill>
                  <a:srgbClr val="003399"/>
                </a:solidFill>
              </a:rPr>
              <a:t>duplication of errors in subsequent stages of the process</a:t>
            </a:r>
          </a:p>
          <a:p>
            <a:r>
              <a:rPr lang="en-US" sz="2000" dirty="0">
                <a:solidFill>
                  <a:srgbClr val="003399"/>
                </a:solidFill>
              </a:rPr>
              <a:t>Savings resulting from reducing employee involvement in activities of the process, reducing other costs, etc.</a:t>
            </a:r>
          </a:p>
          <a:p>
            <a:endParaRPr lang="en-US" sz="2000" b="1" noProof="0" dirty="0">
              <a:solidFill>
                <a:srgbClr val="003399"/>
              </a:solidFill>
            </a:endParaRPr>
          </a:p>
          <a:p>
            <a:pPr marL="0" indent="0">
              <a:buNone/>
            </a:pPr>
            <a:r>
              <a:rPr lang="en-US" sz="2400" b="1" noProof="0" dirty="0">
                <a:solidFill>
                  <a:srgbClr val="FF0000"/>
                </a:solidFill>
              </a:rPr>
              <a:t>EFFECTS translate into greater sales and customer retention</a:t>
            </a:r>
            <a:endParaRPr lang="en-US" sz="1600" noProof="0" dirty="0">
              <a:solidFill>
                <a:srgbClr val="003399"/>
              </a:solidFill>
            </a:endParaRPr>
          </a:p>
          <a:p>
            <a:pPr>
              <a:buNone/>
            </a:pPr>
            <a:endParaRPr lang="en-US" sz="1600" noProof="0" dirty="0">
              <a:solidFill>
                <a:srgbClr val="003399"/>
              </a:solidFill>
            </a:endParaRPr>
          </a:p>
          <a:p>
            <a:pPr>
              <a:buNone/>
            </a:pPr>
            <a:endParaRPr lang="en-US" sz="1600"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endParaRPr lang="pl-PL" altLang="en-US" dirty="0"/>
          </a:p>
        </p:txBody>
      </p:sp>
    </p:spTree>
    <p:extLst>
      <p:ext uri="{BB962C8B-B14F-4D97-AF65-F5344CB8AC3E}">
        <p14:creationId xmlns:p14="http://schemas.microsoft.com/office/powerpoint/2010/main" val="3488770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Process characteristics</a:t>
            </a:r>
          </a:p>
        </p:txBody>
      </p:sp>
      <p:sp>
        <p:nvSpPr>
          <p:cNvPr id="3" name="Symbol zastępczy zawartości 2"/>
          <p:cNvSpPr>
            <a:spLocks noGrp="1"/>
          </p:cNvSpPr>
          <p:nvPr>
            <p:ph idx="1"/>
          </p:nvPr>
        </p:nvSpPr>
        <p:spPr>
          <a:xfrm>
            <a:off x="457200" y="1268760"/>
            <a:ext cx="8229600" cy="4862165"/>
          </a:xfrm>
        </p:spPr>
        <p:txBody>
          <a:bodyPr/>
          <a:lstStyle/>
          <a:p>
            <a:pPr>
              <a:buNone/>
            </a:pPr>
            <a:r>
              <a:rPr lang="en-US" sz="2000" noProof="0" dirty="0">
                <a:solidFill>
                  <a:srgbClr val="003399"/>
                </a:solidFill>
              </a:rPr>
              <a:t>Every identified process can be described by several characteristics</a:t>
            </a:r>
            <a:r>
              <a:rPr lang="pl-PL" sz="2000" noProof="0" dirty="0">
                <a:solidFill>
                  <a:srgbClr val="003399"/>
                </a:solidFill>
              </a:rPr>
              <a:t>:</a:t>
            </a:r>
            <a:endParaRPr lang="en-US" sz="2000" noProof="0" dirty="0">
              <a:solidFill>
                <a:srgbClr val="003399"/>
              </a:solidFill>
            </a:endParaRPr>
          </a:p>
          <a:p>
            <a:r>
              <a:rPr lang="en-US" sz="2000" noProof="0" dirty="0">
                <a:solidFill>
                  <a:srgbClr val="003399"/>
                </a:solidFill>
              </a:rPr>
              <a:t>name</a:t>
            </a:r>
          </a:p>
          <a:p>
            <a:r>
              <a:rPr lang="en-US" sz="2000" dirty="0">
                <a:solidFill>
                  <a:srgbClr val="003399"/>
                </a:solidFill>
              </a:rPr>
              <a:t>goal</a:t>
            </a:r>
            <a:endParaRPr lang="en-US" sz="2000" noProof="0" dirty="0">
              <a:solidFill>
                <a:srgbClr val="003399"/>
              </a:solidFill>
            </a:endParaRPr>
          </a:p>
          <a:p>
            <a:r>
              <a:rPr lang="en-US" sz="2000" noProof="0" dirty="0">
                <a:solidFill>
                  <a:srgbClr val="003399"/>
                </a:solidFill>
              </a:rPr>
              <a:t>structure</a:t>
            </a:r>
          </a:p>
          <a:p>
            <a:r>
              <a:rPr lang="en-US" sz="2000" dirty="0">
                <a:solidFill>
                  <a:srgbClr val="003399"/>
                </a:solidFill>
              </a:rPr>
              <a:t>inputs and outputs</a:t>
            </a:r>
            <a:endParaRPr lang="en-US" sz="2000" noProof="0" dirty="0">
              <a:solidFill>
                <a:srgbClr val="003399"/>
              </a:solidFill>
            </a:endParaRPr>
          </a:p>
          <a:p>
            <a:r>
              <a:rPr lang="en-US" sz="2000" dirty="0">
                <a:solidFill>
                  <a:srgbClr val="003399"/>
                </a:solidFill>
              </a:rPr>
              <a:t>s</a:t>
            </a:r>
            <a:r>
              <a:rPr lang="en-US" sz="2000" noProof="0" dirty="0">
                <a:solidFill>
                  <a:srgbClr val="003399"/>
                </a:solidFill>
              </a:rPr>
              <a:t>up</a:t>
            </a:r>
            <a:r>
              <a:rPr lang="pl-PL" sz="2000" noProof="0" dirty="0">
                <a:solidFill>
                  <a:srgbClr val="003399"/>
                </a:solidFill>
              </a:rPr>
              <a:t>p</a:t>
            </a:r>
            <a:r>
              <a:rPr lang="en-US" sz="2000" noProof="0" dirty="0" err="1">
                <a:solidFill>
                  <a:srgbClr val="003399"/>
                </a:solidFill>
              </a:rPr>
              <a:t>lier</a:t>
            </a:r>
            <a:r>
              <a:rPr lang="en-US" sz="2000" noProof="0" dirty="0">
                <a:solidFill>
                  <a:srgbClr val="003399"/>
                </a:solidFill>
              </a:rPr>
              <a:t> and client</a:t>
            </a:r>
          </a:p>
          <a:p>
            <a:r>
              <a:rPr lang="en-US" sz="2000" dirty="0">
                <a:solidFill>
                  <a:srgbClr val="003399"/>
                </a:solidFill>
              </a:rPr>
              <a:t>a</a:t>
            </a:r>
            <a:r>
              <a:rPr lang="en-US" sz="2000" noProof="0" dirty="0" err="1">
                <a:solidFill>
                  <a:srgbClr val="003399"/>
                </a:solidFill>
              </a:rPr>
              <a:t>ttributes</a:t>
            </a:r>
            <a:r>
              <a:rPr lang="en-US" sz="2000" noProof="0" dirty="0">
                <a:solidFill>
                  <a:srgbClr val="003399"/>
                </a:solidFill>
              </a:rPr>
              <a:t> </a:t>
            </a:r>
          </a:p>
          <a:p>
            <a:r>
              <a:rPr lang="en-US" sz="2000" dirty="0">
                <a:solidFill>
                  <a:srgbClr val="003399"/>
                </a:solidFill>
              </a:rPr>
              <a:t>assessment criteria </a:t>
            </a:r>
            <a:endParaRPr lang="en-US" sz="2000" noProof="0" dirty="0">
              <a:solidFill>
                <a:srgbClr val="003399"/>
              </a:solidFill>
            </a:endParaRPr>
          </a:p>
          <a:p>
            <a:pPr>
              <a:buNone/>
            </a:pPr>
            <a:endParaRPr lang="en-US" sz="2000" noProof="0" dirty="0">
              <a:solidFill>
                <a:srgbClr val="003399"/>
              </a:solidFill>
            </a:endParaRPr>
          </a:p>
          <a:p>
            <a:pPr>
              <a:buNone/>
            </a:pPr>
            <a:r>
              <a:rPr lang="en-US" sz="2000" dirty="0">
                <a:solidFill>
                  <a:srgbClr val="003399"/>
                </a:solidFill>
              </a:rPr>
              <a:t>Additionally it is recommended to indicate the person responsible for the execution of the process, a so-called </a:t>
            </a:r>
            <a:r>
              <a:rPr lang="en-US" sz="2000" b="1" i="1" dirty="0">
                <a:solidFill>
                  <a:srgbClr val="003399"/>
                </a:solidFill>
              </a:rPr>
              <a:t>process owner</a:t>
            </a:r>
            <a:r>
              <a:rPr lang="pl-PL" sz="2000" b="1" i="1" dirty="0">
                <a:solidFill>
                  <a:srgbClr val="003399"/>
                </a:solidFill>
              </a:rPr>
              <a:t>.</a:t>
            </a:r>
            <a:endParaRPr lang="en-US" sz="2000" b="1"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spTree>
    <p:extLst>
      <p:ext uri="{BB962C8B-B14F-4D97-AF65-F5344CB8AC3E}">
        <p14:creationId xmlns:p14="http://schemas.microsoft.com/office/powerpoint/2010/main" val="409550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dirty="0"/>
              <a:t>Process attributes (parameters)</a:t>
            </a:r>
            <a:br>
              <a:rPr lang="en-US" sz="4000" b="1" noProof="0" dirty="0"/>
            </a:br>
            <a:endParaRPr lang="en-US" sz="4000" b="1" noProof="0" dirty="0"/>
          </a:p>
        </p:txBody>
      </p:sp>
      <p:sp>
        <p:nvSpPr>
          <p:cNvPr id="3" name="Symbol zastępczy zawartości 2"/>
          <p:cNvSpPr>
            <a:spLocks noGrp="1"/>
          </p:cNvSpPr>
          <p:nvPr>
            <p:ph idx="1"/>
          </p:nvPr>
        </p:nvSpPr>
        <p:spPr/>
        <p:txBody>
          <a:bodyPr/>
          <a:lstStyle/>
          <a:p>
            <a:r>
              <a:rPr lang="en-US" b="1" noProof="0" dirty="0">
                <a:solidFill>
                  <a:srgbClr val="003399"/>
                </a:solidFill>
              </a:rPr>
              <a:t>Duration </a:t>
            </a:r>
            <a:r>
              <a:rPr lang="en-US" noProof="0" dirty="0">
                <a:solidFill>
                  <a:srgbClr val="003399"/>
                </a:solidFill>
              </a:rPr>
              <a:t>(average duration of all activities in the process)</a:t>
            </a:r>
          </a:p>
          <a:p>
            <a:r>
              <a:rPr lang="en-US" b="1" noProof="0" dirty="0">
                <a:solidFill>
                  <a:srgbClr val="003399"/>
                </a:solidFill>
              </a:rPr>
              <a:t>Timeliness of implementation </a:t>
            </a:r>
            <a:r>
              <a:rPr lang="en-US" noProof="0" dirty="0">
                <a:solidFill>
                  <a:srgbClr val="003399"/>
                </a:solidFill>
              </a:rPr>
              <a:t>(time planned vs real time of the process)</a:t>
            </a:r>
          </a:p>
          <a:p>
            <a:r>
              <a:rPr lang="en-US" b="1" noProof="0" dirty="0">
                <a:solidFill>
                  <a:srgbClr val="003399"/>
                </a:solidFill>
              </a:rPr>
              <a:t>Quality</a:t>
            </a:r>
            <a:r>
              <a:rPr lang="en-US" noProof="0" dirty="0">
                <a:solidFill>
                  <a:srgbClr val="003399"/>
                </a:solidFill>
              </a:rPr>
              <a:t> (a measure of customer satisfaction </a:t>
            </a:r>
            <a:r>
              <a:rPr lang="pl-PL" noProof="0" dirty="0" err="1">
                <a:solidFill>
                  <a:srgbClr val="003399"/>
                </a:solidFill>
              </a:rPr>
              <a:t>associated</a:t>
            </a:r>
            <a:r>
              <a:rPr lang="pl-PL" baseline="0" noProof="0" dirty="0">
                <a:solidFill>
                  <a:srgbClr val="003399"/>
                </a:solidFill>
              </a:rPr>
              <a:t> with </a:t>
            </a:r>
            <a:r>
              <a:rPr lang="en-US" noProof="0" dirty="0">
                <a:solidFill>
                  <a:srgbClr val="003399"/>
                </a:solidFill>
              </a:rPr>
              <a:t>the </a:t>
            </a:r>
            <a:r>
              <a:rPr lang="en-US" noProof="0" dirty="0" err="1">
                <a:solidFill>
                  <a:srgbClr val="003399"/>
                </a:solidFill>
              </a:rPr>
              <a:t>produc</a:t>
            </a:r>
            <a:r>
              <a:rPr lang="pl-PL" noProof="0" dirty="0">
                <a:solidFill>
                  <a:srgbClr val="003399"/>
                </a:solidFill>
              </a:rPr>
              <a:t>t</a:t>
            </a:r>
            <a:r>
              <a:rPr lang="en-US" dirty="0">
                <a:solidFill>
                  <a:srgbClr val="003399"/>
                </a:solidFill>
              </a:rPr>
              <a:t>)</a:t>
            </a:r>
            <a:endParaRPr lang="en-US" noProof="0" dirty="0">
              <a:solidFill>
                <a:srgbClr val="003399"/>
              </a:solidFill>
            </a:endParaRPr>
          </a:p>
          <a:p>
            <a:r>
              <a:rPr lang="en-US" b="1" noProof="0" dirty="0">
                <a:solidFill>
                  <a:srgbClr val="003399"/>
                </a:solidFill>
              </a:rPr>
              <a:t>Cost </a:t>
            </a:r>
            <a:r>
              <a:rPr lang="en-US" noProof="0" dirty="0">
                <a:solidFill>
                  <a:srgbClr val="003399"/>
                </a:solidFill>
              </a:rPr>
              <a:t>(costs of activities in the process)</a:t>
            </a:r>
          </a:p>
        </p:txBody>
      </p:sp>
      <p:sp>
        <p:nvSpPr>
          <p:cNvPr id="4" name="Symbol zastępczy stopki 3"/>
          <p:cNvSpPr>
            <a:spLocks noGrp="1"/>
          </p:cNvSpPr>
          <p:nvPr>
            <p:ph type="ftr" sz="quarter" idx="11"/>
          </p:nvPr>
        </p:nvSpPr>
        <p:spPr/>
        <p:txBody>
          <a:bodyPr/>
          <a:lstStyle/>
          <a:p>
            <a:r>
              <a:rPr lang="pl-PL" altLang="en-US"/>
              <a:t>PJAIT</a:t>
            </a:r>
          </a:p>
        </p:txBody>
      </p:sp>
    </p:spTree>
    <p:extLst>
      <p:ext uri="{BB962C8B-B14F-4D97-AF65-F5344CB8AC3E}">
        <p14:creationId xmlns:p14="http://schemas.microsoft.com/office/powerpoint/2010/main" val="14563672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en-US" sz="4000" b="1" noProof="0" dirty="0"/>
              <a:t>Theory of Constraints</a:t>
            </a:r>
          </a:p>
        </p:txBody>
      </p:sp>
      <p:sp>
        <p:nvSpPr>
          <p:cNvPr id="4" name="Symbol zastępczy zawartości 3"/>
          <p:cNvSpPr>
            <a:spLocks noGrp="1"/>
          </p:cNvSpPr>
          <p:nvPr>
            <p:ph idx="1"/>
          </p:nvPr>
        </p:nvSpPr>
        <p:spPr>
          <a:xfrm>
            <a:off x="539552" y="1447800"/>
            <a:ext cx="6048672" cy="4429472"/>
          </a:xfrm>
        </p:spPr>
        <p:txBody>
          <a:bodyPr>
            <a:normAutofit fontScale="92500"/>
          </a:bodyPr>
          <a:lstStyle/>
          <a:p>
            <a:r>
              <a:rPr lang="en-US" noProof="0" dirty="0">
                <a:solidFill>
                  <a:srgbClr val="003399"/>
                </a:solidFill>
              </a:rPr>
              <a:t>Enterprise – a set of sequentially related units that transform various resources int</a:t>
            </a:r>
            <a:r>
              <a:rPr lang="en-US" dirty="0">
                <a:solidFill>
                  <a:srgbClr val="003399"/>
                </a:solidFill>
              </a:rPr>
              <a:t>o ready goods </a:t>
            </a:r>
            <a:endParaRPr lang="en-US" noProof="0" dirty="0">
              <a:solidFill>
                <a:srgbClr val="003399"/>
              </a:solidFill>
            </a:endParaRPr>
          </a:p>
          <a:p>
            <a:r>
              <a:rPr lang="en-US" noProof="0" dirty="0">
                <a:solidFill>
                  <a:srgbClr val="003399"/>
                </a:solidFill>
              </a:rPr>
              <a:t>The whole process depends on the weakest link in the organization – the „bottleneck”</a:t>
            </a:r>
          </a:p>
          <a:p>
            <a:r>
              <a:rPr lang="en-US" noProof="0" dirty="0">
                <a:solidFill>
                  <a:srgbClr val="003399"/>
                </a:solidFill>
              </a:rPr>
              <a:t>Either we manage constraints or they manage us.</a:t>
            </a:r>
          </a:p>
          <a:p>
            <a:r>
              <a:rPr lang="en-US" noProof="0" dirty="0" err="1">
                <a:solidFill>
                  <a:srgbClr val="003399"/>
                </a:solidFill>
              </a:rPr>
              <a:t>Eliayahu</a:t>
            </a:r>
            <a:r>
              <a:rPr lang="en-US" noProof="0" dirty="0">
                <a:solidFill>
                  <a:srgbClr val="003399"/>
                </a:solidFill>
              </a:rPr>
              <a:t> M. Goldratt</a:t>
            </a:r>
          </a:p>
          <a:p>
            <a:endParaRPr lang="en-US" noProof="0" dirty="0"/>
          </a:p>
          <a:p>
            <a:endParaRPr lang="en-US" noProof="0" dirty="0"/>
          </a:p>
          <a:p>
            <a:endParaRPr lang="en-US" noProof="0" dirty="0"/>
          </a:p>
        </p:txBody>
      </p:sp>
      <p:pic>
        <p:nvPicPr>
          <p:cNvPr id="25606" name="Picture 6" descr="http://www.shyentrepreneur.com/wp-content/uploads/2012/06/The-Goal.jpg"/>
          <p:cNvPicPr>
            <a:picLocks noChangeAspect="1" noChangeArrowheads="1"/>
          </p:cNvPicPr>
          <p:nvPr/>
        </p:nvPicPr>
        <p:blipFill>
          <a:blip r:embed="rId3" cstate="print"/>
          <a:srcRect/>
          <a:stretch>
            <a:fillRect/>
          </a:stretch>
        </p:blipFill>
        <p:spPr bwMode="auto">
          <a:xfrm>
            <a:off x="7020272" y="908720"/>
            <a:ext cx="2008439" cy="2962300"/>
          </a:xfrm>
          <a:prstGeom prst="rect">
            <a:avLst/>
          </a:prstGeom>
          <a:noFill/>
        </p:spPr>
      </p:pic>
      <p:pic>
        <p:nvPicPr>
          <p:cNvPr id="25608" name="Picture 8" descr="http://thevirtualleader.files.wordpress.com/2012/11/constrainsts.jpg"/>
          <p:cNvPicPr>
            <a:picLocks noChangeAspect="1" noChangeArrowheads="1"/>
          </p:cNvPicPr>
          <p:nvPr/>
        </p:nvPicPr>
        <p:blipFill>
          <a:blip r:embed="rId4" cstate="print"/>
          <a:srcRect/>
          <a:stretch>
            <a:fillRect/>
          </a:stretch>
        </p:blipFill>
        <p:spPr bwMode="auto">
          <a:xfrm>
            <a:off x="6630144" y="4149080"/>
            <a:ext cx="2513856" cy="1885392"/>
          </a:xfrm>
          <a:prstGeom prst="rect">
            <a:avLst/>
          </a:prstGeom>
          <a:noFill/>
        </p:spPr>
      </p:pic>
      <p:sp>
        <p:nvSpPr>
          <p:cNvPr id="9" name="Symbol zastępczy stopki 8"/>
          <p:cNvSpPr>
            <a:spLocks noGrp="1"/>
          </p:cNvSpPr>
          <p:nvPr>
            <p:ph type="ftr" sz="quarter" idx="11"/>
          </p:nvPr>
        </p:nvSpPr>
        <p:spPr/>
        <p:txBody>
          <a:bodyPr/>
          <a:lstStyle/>
          <a:p>
            <a:r>
              <a:rPr lang="pl-PL" altLang="en-US"/>
              <a:t>PJAIT</a:t>
            </a:r>
            <a:endParaRPr lang="pl-PL" altLang="en-US" dirty="0"/>
          </a:p>
        </p:txBody>
      </p:sp>
    </p:spTree>
    <p:extLst>
      <p:ext uri="{BB962C8B-B14F-4D97-AF65-F5344CB8AC3E}">
        <p14:creationId xmlns:p14="http://schemas.microsoft.com/office/powerpoint/2010/main" val="41885106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normAutofit/>
          </a:bodyPr>
          <a:lstStyle/>
          <a:p>
            <a:r>
              <a:rPr lang="en-US" b="1" noProof="0" dirty="0"/>
              <a:t>Constraint theory - procedures</a:t>
            </a:r>
          </a:p>
        </p:txBody>
      </p:sp>
      <p:sp>
        <p:nvSpPr>
          <p:cNvPr id="4" name="Symbol zastępczy zawartości 3"/>
          <p:cNvSpPr>
            <a:spLocks noGrp="1"/>
          </p:cNvSpPr>
          <p:nvPr>
            <p:ph idx="1"/>
          </p:nvPr>
        </p:nvSpPr>
        <p:spPr/>
        <p:txBody>
          <a:bodyPr>
            <a:normAutofit/>
          </a:bodyPr>
          <a:lstStyle/>
          <a:p>
            <a:pPr marL="596646" indent="-514350">
              <a:buFont typeface="+mj-lt"/>
              <a:buAutoNum type="arabicPeriod"/>
            </a:pPr>
            <a:r>
              <a:rPr lang="en-US" noProof="0" dirty="0">
                <a:solidFill>
                  <a:srgbClr val="003399"/>
                </a:solidFill>
              </a:rPr>
              <a:t>Identifying </a:t>
            </a:r>
            <a:r>
              <a:rPr lang="pl-PL" noProof="0" dirty="0">
                <a:solidFill>
                  <a:srgbClr val="003399"/>
                </a:solidFill>
              </a:rPr>
              <a:t>a </a:t>
            </a:r>
            <a:r>
              <a:rPr lang="en-US" noProof="0" dirty="0">
                <a:solidFill>
                  <a:srgbClr val="003399"/>
                </a:solidFill>
              </a:rPr>
              <a:t>bottleneck</a:t>
            </a:r>
            <a:r>
              <a:rPr lang="pl-PL" noProof="0" dirty="0">
                <a:solidFill>
                  <a:srgbClr val="003399"/>
                </a:solidFill>
              </a:rPr>
              <a:t> </a:t>
            </a:r>
          </a:p>
          <a:p>
            <a:pPr marL="596646" indent="-514350">
              <a:buFont typeface="+mj-lt"/>
              <a:buAutoNum type="arabicPeriod"/>
            </a:pPr>
            <a:r>
              <a:rPr lang="en-US" noProof="0" dirty="0">
                <a:solidFill>
                  <a:srgbClr val="003399"/>
                </a:solidFill>
              </a:rPr>
              <a:t>Deciding how to use the bottleneck</a:t>
            </a:r>
          </a:p>
          <a:p>
            <a:pPr marL="596646" indent="-514350">
              <a:buFont typeface="+mj-lt"/>
              <a:buAutoNum type="arabicPeriod"/>
            </a:pPr>
            <a:r>
              <a:rPr lang="en-US" noProof="0" dirty="0">
                <a:solidFill>
                  <a:srgbClr val="003399"/>
                </a:solidFill>
              </a:rPr>
              <a:t>Subordinating all other activities to decisions made in the second stage</a:t>
            </a:r>
          </a:p>
          <a:p>
            <a:pPr marL="596646" indent="-514350">
              <a:buFont typeface="+mj-lt"/>
              <a:buAutoNum type="arabicPeriod"/>
            </a:pPr>
            <a:r>
              <a:rPr lang="en-US" noProof="0" dirty="0">
                <a:solidFill>
                  <a:srgbClr val="003399"/>
                </a:solidFill>
              </a:rPr>
              <a:t>Eliminating the bottleneck</a:t>
            </a:r>
          </a:p>
          <a:p>
            <a:pPr marL="596646" indent="-514350">
              <a:buFont typeface="+mj-lt"/>
              <a:buAutoNum type="arabicPeriod"/>
            </a:pPr>
            <a:r>
              <a:rPr lang="en-US" noProof="0" dirty="0">
                <a:solidFill>
                  <a:srgbClr val="003399"/>
                </a:solidFill>
              </a:rPr>
              <a:t>If the bottleneck has been successfully removed</a:t>
            </a:r>
            <a:r>
              <a:rPr lang="en-US" dirty="0">
                <a:solidFill>
                  <a:srgbClr val="003399"/>
                </a:solidFill>
              </a:rPr>
              <a:t>, the procedure should be restarted in order to find a new bottleneck</a:t>
            </a:r>
            <a:endParaRPr lang="en-US" noProof="0" dirty="0">
              <a:solidFill>
                <a:srgbClr val="003399"/>
              </a:solidFill>
            </a:endParaRPr>
          </a:p>
          <a:p>
            <a:pPr marL="596646" indent="-514350">
              <a:buFont typeface="+mj-lt"/>
              <a:buAutoNum type="arabicPeriod"/>
            </a:pPr>
            <a:endParaRPr lang="en-US" noProof="0" dirty="0">
              <a:solidFill>
                <a:srgbClr val="003399"/>
              </a:solidFill>
            </a:endParaRPr>
          </a:p>
        </p:txBody>
      </p:sp>
      <p:sp>
        <p:nvSpPr>
          <p:cNvPr id="8" name="Symbol zastępczy stopki 8"/>
          <p:cNvSpPr>
            <a:spLocks noGrp="1"/>
          </p:cNvSpPr>
          <p:nvPr>
            <p:ph type="ftr" sz="quarter" idx="11"/>
          </p:nvPr>
        </p:nvSpPr>
        <p:spPr/>
        <p:txBody>
          <a:bodyPr/>
          <a:lstStyle/>
          <a:p>
            <a:r>
              <a:rPr lang="pl-PL" altLang="en-US"/>
              <a:t>PJAIT</a:t>
            </a:r>
            <a:endParaRPr lang="pl-PL" altLang="en-US" dirty="0"/>
          </a:p>
        </p:txBody>
      </p:sp>
    </p:spTree>
    <p:extLst>
      <p:ext uri="{BB962C8B-B14F-4D97-AF65-F5344CB8AC3E}">
        <p14:creationId xmlns:p14="http://schemas.microsoft.com/office/powerpoint/2010/main" val="2202706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Origins of the process approach</a:t>
            </a:r>
          </a:p>
        </p:txBody>
      </p:sp>
      <p:pic>
        <p:nvPicPr>
          <p:cNvPr id="6" name="Symbol zastępczy zawartości 5" descr="Frederick_Winslow_Taylor_crop.jpg"/>
          <p:cNvPicPr>
            <a:picLocks noGrp="1" noChangeAspect="1"/>
          </p:cNvPicPr>
          <p:nvPr>
            <p:ph idx="1"/>
          </p:nvPr>
        </p:nvPicPr>
        <p:blipFill>
          <a:blip r:embed="rId3" cstate="print"/>
          <a:stretch>
            <a:fillRect/>
          </a:stretch>
        </p:blipFill>
        <p:spPr>
          <a:xfrm>
            <a:off x="2987824" y="1268760"/>
            <a:ext cx="3030942" cy="4530725"/>
          </a:xfrm>
        </p:spPr>
      </p:pic>
      <p:sp>
        <p:nvSpPr>
          <p:cNvPr id="4" name="Symbol zastępczy stopki 3"/>
          <p:cNvSpPr>
            <a:spLocks noGrp="1"/>
          </p:cNvSpPr>
          <p:nvPr>
            <p:ph type="ftr" sz="quarter" idx="11"/>
          </p:nvPr>
        </p:nvSpPr>
        <p:spPr/>
        <p:txBody>
          <a:bodyPr/>
          <a:lstStyle/>
          <a:p>
            <a:r>
              <a:rPr lang="pl-PL" altLang="en-US"/>
              <a:t>PJAIT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p:cNvSpPr>
            <a:spLocks noGrp="1"/>
          </p:cNvSpPr>
          <p:nvPr>
            <p:ph type="ftr" sz="quarter" idx="11"/>
          </p:nvPr>
        </p:nvSpPr>
        <p:spPr/>
        <p:txBody>
          <a:bodyPr/>
          <a:lstStyle/>
          <a:p>
            <a:r>
              <a:rPr lang="pl-PL" altLang="en-US"/>
              <a:t>PJAIT</a:t>
            </a:r>
          </a:p>
        </p:txBody>
      </p:sp>
      <p:pic>
        <p:nvPicPr>
          <p:cNvPr id="5" name="Symbol zastępczy zawartości 4"/>
          <p:cNvPicPr>
            <a:picLocks noGrp="1" noChangeAspect="1"/>
          </p:cNvPicPr>
          <p:nvPr>
            <p:ph idx="4294967295"/>
          </p:nvPr>
        </p:nvPicPr>
        <p:blipFill>
          <a:blip r:embed="rId3"/>
          <a:stretch>
            <a:fillRect/>
          </a:stretch>
        </p:blipFill>
        <p:spPr>
          <a:xfrm>
            <a:off x="854075" y="476672"/>
            <a:ext cx="7435850" cy="5256213"/>
          </a:xfrm>
          <a:prstGeom prst="rect">
            <a:avLst/>
          </a:prstGeom>
        </p:spPr>
      </p:pic>
    </p:spTree>
    <p:extLst>
      <p:ext uri="{BB962C8B-B14F-4D97-AF65-F5344CB8AC3E}">
        <p14:creationId xmlns:p14="http://schemas.microsoft.com/office/powerpoint/2010/main" val="50118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p:cNvSpPr>
            <a:spLocks noGrp="1"/>
          </p:cNvSpPr>
          <p:nvPr>
            <p:ph type="ftr" sz="quarter" idx="11"/>
          </p:nvPr>
        </p:nvSpPr>
        <p:spPr/>
        <p:txBody>
          <a:bodyPr/>
          <a:lstStyle/>
          <a:p>
            <a:r>
              <a:rPr lang="pl-PL" altLang="en-US"/>
              <a:t>PJAIT</a:t>
            </a:r>
          </a:p>
        </p:txBody>
      </p:sp>
      <p:pic>
        <p:nvPicPr>
          <p:cNvPr id="5" name="Symbol zastępczy zawartości 4"/>
          <p:cNvPicPr>
            <a:picLocks noGrp="1" noChangeAspect="1"/>
          </p:cNvPicPr>
          <p:nvPr>
            <p:ph idx="4294967295"/>
          </p:nvPr>
        </p:nvPicPr>
        <p:blipFill>
          <a:blip r:embed="rId3"/>
          <a:stretch>
            <a:fillRect/>
          </a:stretch>
        </p:blipFill>
        <p:spPr>
          <a:xfrm>
            <a:off x="683568" y="908720"/>
            <a:ext cx="8159474" cy="3744416"/>
          </a:xfrm>
          <a:prstGeom prst="rect">
            <a:avLst/>
          </a:prstGeom>
        </p:spPr>
      </p:pic>
    </p:spTree>
    <p:extLst>
      <p:ext uri="{BB962C8B-B14F-4D97-AF65-F5344CB8AC3E}">
        <p14:creationId xmlns:p14="http://schemas.microsoft.com/office/powerpoint/2010/main" val="40417453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p:cNvSpPr>
            <a:spLocks noGrp="1"/>
          </p:cNvSpPr>
          <p:nvPr>
            <p:ph type="ftr" sz="quarter" idx="11"/>
          </p:nvPr>
        </p:nvSpPr>
        <p:spPr/>
        <p:txBody>
          <a:bodyPr/>
          <a:lstStyle/>
          <a:p>
            <a:r>
              <a:rPr lang="pl-PL" altLang="en-US"/>
              <a:t>PJAIT</a:t>
            </a:r>
          </a:p>
        </p:txBody>
      </p:sp>
      <p:pic>
        <p:nvPicPr>
          <p:cNvPr id="5" name="Symbol zastępczy zawartości 4"/>
          <p:cNvPicPr>
            <a:picLocks noGrp="1" noChangeAspect="1"/>
          </p:cNvPicPr>
          <p:nvPr>
            <p:ph idx="4294967295"/>
          </p:nvPr>
        </p:nvPicPr>
        <p:blipFill>
          <a:blip r:embed="rId3"/>
          <a:stretch>
            <a:fillRect/>
          </a:stretch>
        </p:blipFill>
        <p:spPr>
          <a:xfrm>
            <a:off x="1475656" y="692696"/>
            <a:ext cx="6249308" cy="5040560"/>
          </a:xfrm>
          <a:prstGeom prst="rect">
            <a:avLst/>
          </a:prstGeom>
        </p:spPr>
      </p:pic>
    </p:spTree>
    <p:extLst>
      <p:ext uri="{BB962C8B-B14F-4D97-AF65-F5344CB8AC3E}">
        <p14:creationId xmlns:p14="http://schemas.microsoft.com/office/powerpoint/2010/main" val="3779545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p:cNvSpPr>
            <a:spLocks noGrp="1"/>
          </p:cNvSpPr>
          <p:nvPr>
            <p:ph type="ftr" sz="quarter" idx="11"/>
          </p:nvPr>
        </p:nvSpPr>
        <p:spPr/>
        <p:txBody>
          <a:bodyPr/>
          <a:lstStyle/>
          <a:p>
            <a:r>
              <a:rPr lang="pl-PL" altLang="en-US"/>
              <a:t>PJAIT</a:t>
            </a:r>
          </a:p>
        </p:txBody>
      </p:sp>
      <p:pic>
        <p:nvPicPr>
          <p:cNvPr id="5" name="Symbol zastępczy zawartości 4"/>
          <p:cNvPicPr>
            <a:picLocks noGrp="1" noChangeAspect="1"/>
          </p:cNvPicPr>
          <p:nvPr>
            <p:ph idx="4294967295"/>
          </p:nvPr>
        </p:nvPicPr>
        <p:blipFill>
          <a:blip r:embed="rId3"/>
          <a:stretch>
            <a:fillRect/>
          </a:stretch>
        </p:blipFill>
        <p:spPr>
          <a:xfrm>
            <a:off x="1403647" y="836712"/>
            <a:ext cx="6516227" cy="4896544"/>
          </a:xfrm>
          <a:prstGeom prst="rect">
            <a:avLst/>
          </a:prstGeom>
        </p:spPr>
      </p:pic>
    </p:spTree>
    <p:extLst>
      <p:ext uri="{BB962C8B-B14F-4D97-AF65-F5344CB8AC3E}">
        <p14:creationId xmlns:p14="http://schemas.microsoft.com/office/powerpoint/2010/main" val="16095679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p:cNvSpPr>
            <a:spLocks noGrp="1"/>
          </p:cNvSpPr>
          <p:nvPr>
            <p:ph type="ftr" sz="quarter" idx="11"/>
          </p:nvPr>
        </p:nvSpPr>
        <p:spPr/>
        <p:txBody>
          <a:bodyPr/>
          <a:lstStyle/>
          <a:p>
            <a:r>
              <a:rPr lang="pl-PL" altLang="en-US"/>
              <a:t>PJAIT</a:t>
            </a:r>
          </a:p>
        </p:txBody>
      </p:sp>
      <p:pic>
        <p:nvPicPr>
          <p:cNvPr id="5" name="Symbol zastępczy zawartości 4"/>
          <p:cNvPicPr>
            <a:picLocks noGrp="1" noChangeAspect="1"/>
          </p:cNvPicPr>
          <p:nvPr>
            <p:ph idx="4294967295"/>
          </p:nvPr>
        </p:nvPicPr>
        <p:blipFill>
          <a:blip r:embed="rId3"/>
          <a:stretch>
            <a:fillRect/>
          </a:stretch>
        </p:blipFill>
        <p:spPr>
          <a:xfrm>
            <a:off x="1357984" y="620688"/>
            <a:ext cx="6617091" cy="5040560"/>
          </a:xfrm>
          <a:prstGeom prst="rect">
            <a:avLst/>
          </a:prstGeom>
        </p:spPr>
      </p:pic>
    </p:spTree>
    <p:extLst>
      <p:ext uri="{BB962C8B-B14F-4D97-AF65-F5344CB8AC3E}">
        <p14:creationId xmlns:p14="http://schemas.microsoft.com/office/powerpoint/2010/main" val="489163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p:cNvSpPr>
            <a:spLocks noGrp="1"/>
          </p:cNvSpPr>
          <p:nvPr>
            <p:ph type="ftr" sz="quarter" idx="11"/>
          </p:nvPr>
        </p:nvSpPr>
        <p:spPr/>
        <p:txBody>
          <a:bodyPr/>
          <a:lstStyle/>
          <a:p>
            <a:r>
              <a:rPr lang="pl-PL" altLang="en-US"/>
              <a:t>PJAIT</a:t>
            </a:r>
          </a:p>
        </p:txBody>
      </p:sp>
      <p:pic>
        <p:nvPicPr>
          <p:cNvPr id="5" name="Symbol zastępczy zawartości 4"/>
          <p:cNvPicPr>
            <a:picLocks noGrp="1" noChangeAspect="1"/>
          </p:cNvPicPr>
          <p:nvPr>
            <p:ph idx="4294967295"/>
          </p:nvPr>
        </p:nvPicPr>
        <p:blipFill>
          <a:blip r:embed="rId3"/>
          <a:stretch>
            <a:fillRect/>
          </a:stretch>
        </p:blipFill>
        <p:spPr>
          <a:xfrm>
            <a:off x="467544" y="1052736"/>
            <a:ext cx="8327362" cy="2853237"/>
          </a:xfrm>
          <a:prstGeom prst="rect">
            <a:avLst/>
          </a:prstGeom>
        </p:spPr>
      </p:pic>
    </p:spTree>
    <p:extLst>
      <p:ext uri="{BB962C8B-B14F-4D97-AF65-F5344CB8AC3E}">
        <p14:creationId xmlns:p14="http://schemas.microsoft.com/office/powerpoint/2010/main" val="29583562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p:cNvSpPr>
            <a:spLocks noGrp="1"/>
          </p:cNvSpPr>
          <p:nvPr>
            <p:ph type="ftr" sz="quarter" idx="11"/>
          </p:nvPr>
        </p:nvSpPr>
        <p:spPr/>
        <p:txBody>
          <a:bodyPr/>
          <a:lstStyle/>
          <a:p>
            <a:r>
              <a:rPr lang="pl-PL" altLang="en-US"/>
              <a:t>PJAIT</a:t>
            </a:r>
          </a:p>
        </p:txBody>
      </p:sp>
      <p:pic>
        <p:nvPicPr>
          <p:cNvPr id="5" name="Symbol zastępczy zawartości 4"/>
          <p:cNvPicPr>
            <a:picLocks noGrp="1" noChangeAspect="1"/>
          </p:cNvPicPr>
          <p:nvPr>
            <p:ph idx="4294967295"/>
          </p:nvPr>
        </p:nvPicPr>
        <p:blipFill>
          <a:blip r:embed="rId3"/>
          <a:stretch>
            <a:fillRect/>
          </a:stretch>
        </p:blipFill>
        <p:spPr>
          <a:xfrm>
            <a:off x="827584" y="476672"/>
            <a:ext cx="7717621" cy="5256584"/>
          </a:xfrm>
          <a:prstGeom prst="rect">
            <a:avLst/>
          </a:prstGeom>
        </p:spPr>
      </p:pic>
    </p:spTree>
    <p:extLst>
      <p:ext uri="{BB962C8B-B14F-4D97-AF65-F5344CB8AC3E}">
        <p14:creationId xmlns:p14="http://schemas.microsoft.com/office/powerpoint/2010/main" val="21987474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p:cNvSpPr>
            <a:spLocks noGrp="1"/>
          </p:cNvSpPr>
          <p:nvPr>
            <p:ph type="ftr" sz="quarter" idx="11"/>
          </p:nvPr>
        </p:nvSpPr>
        <p:spPr/>
        <p:txBody>
          <a:bodyPr/>
          <a:lstStyle/>
          <a:p>
            <a:r>
              <a:rPr lang="pl-PL" altLang="en-US"/>
              <a:t>PJAIT</a:t>
            </a:r>
          </a:p>
        </p:txBody>
      </p:sp>
      <p:pic>
        <p:nvPicPr>
          <p:cNvPr id="5" name="Symbol zastępczy zawartości 4"/>
          <p:cNvPicPr>
            <a:picLocks noGrp="1" noChangeAspect="1"/>
          </p:cNvPicPr>
          <p:nvPr>
            <p:ph idx="4294967295"/>
          </p:nvPr>
        </p:nvPicPr>
        <p:blipFill>
          <a:blip r:embed="rId3"/>
          <a:stretch>
            <a:fillRect/>
          </a:stretch>
        </p:blipFill>
        <p:spPr>
          <a:xfrm>
            <a:off x="204379" y="1700808"/>
            <a:ext cx="8735242" cy="2383257"/>
          </a:xfrm>
          <a:prstGeom prst="rect">
            <a:avLst/>
          </a:prstGeom>
        </p:spPr>
      </p:pic>
    </p:spTree>
    <p:extLst>
      <p:ext uri="{BB962C8B-B14F-4D97-AF65-F5344CB8AC3E}">
        <p14:creationId xmlns:p14="http://schemas.microsoft.com/office/powerpoint/2010/main" val="39116394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p:cNvSpPr>
            <a:spLocks noGrp="1"/>
          </p:cNvSpPr>
          <p:nvPr>
            <p:ph type="ftr" sz="quarter" idx="11"/>
          </p:nvPr>
        </p:nvSpPr>
        <p:spPr/>
        <p:txBody>
          <a:bodyPr/>
          <a:lstStyle/>
          <a:p>
            <a:r>
              <a:rPr lang="pl-PL" altLang="en-US"/>
              <a:t>PJAIT</a:t>
            </a:r>
          </a:p>
        </p:txBody>
      </p:sp>
      <p:pic>
        <p:nvPicPr>
          <p:cNvPr id="5" name="Symbol zastępczy zawartości 4"/>
          <p:cNvPicPr>
            <a:picLocks noGrp="1" noChangeAspect="1"/>
          </p:cNvPicPr>
          <p:nvPr>
            <p:ph idx="4294967295"/>
          </p:nvPr>
        </p:nvPicPr>
        <p:blipFill>
          <a:blip r:embed="rId3"/>
          <a:stretch>
            <a:fillRect/>
          </a:stretch>
        </p:blipFill>
        <p:spPr>
          <a:xfrm>
            <a:off x="1259632" y="548680"/>
            <a:ext cx="6624736" cy="5290151"/>
          </a:xfrm>
          <a:prstGeom prst="rect">
            <a:avLst/>
          </a:prstGeom>
        </p:spPr>
      </p:pic>
    </p:spTree>
    <p:extLst>
      <p:ext uri="{BB962C8B-B14F-4D97-AF65-F5344CB8AC3E}">
        <p14:creationId xmlns:p14="http://schemas.microsoft.com/office/powerpoint/2010/main" val="34362101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p:cNvSpPr>
            <a:spLocks noGrp="1"/>
          </p:cNvSpPr>
          <p:nvPr>
            <p:ph type="ftr" sz="quarter" idx="11"/>
          </p:nvPr>
        </p:nvSpPr>
        <p:spPr/>
        <p:txBody>
          <a:bodyPr/>
          <a:lstStyle/>
          <a:p>
            <a:r>
              <a:rPr lang="pl-PL" altLang="en-US"/>
              <a:t>PJAIT</a:t>
            </a:r>
          </a:p>
        </p:txBody>
      </p:sp>
      <p:pic>
        <p:nvPicPr>
          <p:cNvPr id="5" name="Symbol zastępczy zawartości 4"/>
          <p:cNvPicPr>
            <a:picLocks noGrp="1" noChangeAspect="1"/>
          </p:cNvPicPr>
          <p:nvPr>
            <p:ph idx="4294967295"/>
          </p:nvPr>
        </p:nvPicPr>
        <p:blipFill>
          <a:blip r:embed="rId3"/>
          <a:stretch>
            <a:fillRect/>
          </a:stretch>
        </p:blipFill>
        <p:spPr>
          <a:xfrm>
            <a:off x="539552" y="1499830"/>
            <a:ext cx="8064896" cy="3009290"/>
          </a:xfrm>
          <a:prstGeom prst="rect">
            <a:avLst/>
          </a:prstGeom>
        </p:spPr>
      </p:pic>
    </p:spTree>
    <p:extLst>
      <p:ext uri="{BB962C8B-B14F-4D97-AF65-F5344CB8AC3E}">
        <p14:creationId xmlns:p14="http://schemas.microsoft.com/office/powerpoint/2010/main" val="1031788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277813"/>
            <a:ext cx="8229600" cy="1134963"/>
          </a:xfrm>
        </p:spPr>
        <p:txBody>
          <a:bodyPr/>
          <a:lstStyle/>
          <a:p>
            <a:r>
              <a:rPr lang="en-US" sz="4000" b="1" noProof="0" dirty="0"/>
              <a:t>Origins of the process approach</a:t>
            </a:r>
          </a:p>
        </p:txBody>
      </p:sp>
      <p:sp>
        <p:nvSpPr>
          <p:cNvPr id="3" name="Symbol zastępczy zawartości 2"/>
          <p:cNvSpPr>
            <a:spLocks noGrp="1"/>
          </p:cNvSpPr>
          <p:nvPr>
            <p:ph idx="1"/>
          </p:nvPr>
        </p:nvSpPr>
        <p:spPr/>
        <p:txBody>
          <a:bodyPr/>
          <a:lstStyle/>
          <a:p>
            <a:pPr>
              <a:buNone/>
            </a:pPr>
            <a:r>
              <a:rPr lang="en-US" noProof="0" dirty="0">
                <a:solidFill>
                  <a:srgbClr val="003399"/>
                </a:solidFill>
              </a:rPr>
              <a:t>   </a:t>
            </a:r>
          </a:p>
          <a:p>
            <a:pPr>
              <a:buNone/>
            </a:pPr>
            <a:endParaRPr lang="en-US" sz="2800" noProof="0" dirty="0">
              <a:solidFill>
                <a:srgbClr val="003399"/>
              </a:solidFill>
            </a:endParaRPr>
          </a:p>
          <a:p>
            <a:pPr>
              <a:buNone/>
            </a:pPr>
            <a:endParaRPr lang="en-US" sz="2800" noProof="0" dirty="0">
              <a:solidFill>
                <a:srgbClr val="003399"/>
              </a:solidFill>
            </a:endParaRPr>
          </a:p>
          <a:p>
            <a:pPr>
              <a:buNone/>
            </a:pPr>
            <a:endParaRPr lang="en-US" sz="2800" noProof="0" dirty="0">
              <a:solidFill>
                <a:srgbClr val="003399"/>
              </a:solidFill>
            </a:endParaRPr>
          </a:p>
          <a:p>
            <a:pPr>
              <a:buNone/>
            </a:pPr>
            <a:endParaRPr lang="en-US" sz="2800" noProof="0" dirty="0">
              <a:solidFill>
                <a:srgbClr val="003399"/>
              </a:solidFill>
            </a:endParaRPr>
          </a:p>
          <a:p>
            <a:pPr>
              <a:buNone/>
            </a:pPr>
            <a:r>
              <a:rPr lang="en-US" sz="2800" noProof="0" dirty="0">
                <a:solidFill>
                  <a:srgbClr val="003399"/>
                </a:solidFill>
              </a:rPr>
              <a:t>   </a:t>
            </a:r>
          </a:p>
          <a:p>
            <a:pPr>
              <a:buNone/>
            </a:pPr>
            <a:r>
              <a:rPr lang="en-US" sz="2800" noProof="0" dirty="0">
                <a:solidFill>
                  <a:srgbClr val="003399"/>
                </a:solidFill>
              </a:rPr>
              <a:t>F.W. Taylor (1911) – principles of scientific management</a:t>
            </a:r>
          </a:p>
        </p:txBody>
      </p:sp>
      <p:sp>
        <p:nvSpPr>
          <p:cNvPr id="4" name="Symbol zastępczy stopki 3"/>
          <p:cNvSpPr>
            <a:spLocks noGrp="1"/>
          </p:cNvSpPr>
          <p:nvPr>
            <p:ph type="ftr" sz="quarter" idx="11"/>
          </p:nvPr>
        </p:nvSpPr>
        <p:spPr/>
        <p:txBody>
          <a:bodyPr/>
          <a:lstStyle/>
          <a:p>
            <a:r>
              <a:rPr lang="pl-PL" altLang="en-US"/>
              <a:t>PJAIT</a:t>
            </a:r>
          </a:p>
        </p:txBody>
      </p:sp>
      <p:pic>
        <p:nvPicPr>
          <p:cNvPr id="6" name="Obraz 5" descr="Frederick_Winslow_Taylor_crop.jpg"/>
          <p:cNvPicPr>
            <a:picLocks noChangeAspect="1"/>
          </p:cNvPicPr>
          <p:nvPr/>
        </p:nvPicPr>
        <p:blipFill>
          <a:blip r:embed="rId3" cstate="print"/>
          <a:stretch>
            <a:fillRect/>
          </a:stretch>
        </p:blipFill>
        <p:spPr>
          <a:xfrm>
            <a:off x="3491880" y="1628800"/>
            <a:ext cx="1645844" cy="2460247"/>
          </a:xfrm>
          <a:prstGeom prst="rect">
            <a:avLst/>
          </a:prstGeom>
        </p:spPr>
      </p:pic>
      <p:sp>
        <p:nvSpPr>
          <p:cNvPr id="7" name="Prostokąt 6"/>
          <p:cNvSpPr/>
          <p:nvPr/>
        </p:nvSpPr>
        <p:spPr>
          <a:xfrm>
            <a:off x="971600" y="6165304"/>
            <a:ext cx="7776864" cy="276999"/>
          </a:xfrm>
          <a:prstGeom prst="rect">
            <a:avLst/>
          </a:prstGeom>
        </p:spPr>
        <p:txBody>
          <a:bodyPr wrap="square">
            <a:spAutoFit/>
          </a:bodyPr>
          <a:lstStyle/>
          <a:p>
            <a:r>
              <a:rPr lang="pl-PL" sz="1200" dirty="0"/>
              <a:t>http://en.wikipedia.org/wiki/Frederick_Winslow_Taylor#mediaviewer/File:Frederick_Winslow_Taylor_crop.jpg</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p:cNvSpPr>
            <a:spLocks noGrp="1"/>
          </p:cNvSpPr>
          <p:nvPr>
            <p:ph type="ftr" sz="quarter" idx="11"/>
          </p:nvPr>
        </p:nvSpPr>
        <p:spPr/>
        <p:txBody>
          <a:bodyPr/>
          <a:lstStyle/>
          <a:p>
            <a:r>
              <a:rPr lang="pl-PL" altLang="en-US"/>
              <a:t>PJAIT</a:t>
            </a:r>
          </a:p>
        </p:txBody>
      </p:sp>
      <p:pic>
        <p:nvPicPr>
          <p:cNvPr id="5" name="Symbol zastępczy zawartości 4"/>
          <p:cNvPicPr>
            <a:picLocks noGrp="1" noChangeAspect="1"/>
          </p:cNvPicPr>
          <p:nvPr>
            <p:ph idx="4294967295"/>
          </p:nvPr>
        </p:nvPicPr>
        <p:blipFill>
          <a:blip r:embed="rId3"/>
          <a:stretch>
            <a:fillRect/>
          </a:stretch>
        </p:blipFill>
        <p:spPr>
          <a:xfrm>
            <a:off x="683568" y="764704"/>
            <a:ext cx="7903334" cy="4752528"/>
          </a:xfrm>
          <a:prstGeom prst="rect">
            <a:avLst/>
          </a:prstGeom>
        </p:spPr>
      </p:pic>
    </p:spTree>
    <p:extLst>
      <p:ext uri="{BB962C8B-B14F-4D97-AF65-F5344CB8AC3E}">
        <p14:creationId xmlns:p14="http://schemas.microsoft.com/office/powerpoint/2010/main" val="6891026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p:cNvSpPr>
            <a:spLocks noGrp="1"/>
          </p:cNvSpPr>
          <p:nvPr>
            <p:ph type="ftr" sz="quarter" idx="11"/>
          </p:nvPr>
        </p:nvSpPr>
        <p:spPr/>
        <p:txBody>
          <a:bodyPr/>
          <a:lstStyle/>
          <a:p>
            <a:r>
              <a:rPr lang="pl-PL" altLang="en-US"/>
              <a:t>PJAIT</a:t>
            </a:r>
          </a:p>
        </p:txBody>
      </p:sp>
      <p:pic>
        <p:nvPicPr>
          <p:cNvPr id="5" name="Obraz 4"/>
          <p:cNvPicPr>
            <a:picLocks noChangeAspect="1"/>
          </p:cNvPicPr>
          <p:nvPr/>
        </p:nvPicPr>
        <p:blipFill>
          <a:blip r:embed="rId3"/>
          <a:stretch>
            <a:fillRect/>
          </a:stretch>
        </p:blipFill>
        <p:spPr>
          <a:xfrm>
            <a:off x="338039" y="1340768"/>
            <a:ext cx="8467921" cy="3567858"/>
          </a:xfrm>
          <a:prstGeom prst="rect">
            <a:avLst/>
          </a:prstGeom>
        </p:spPr>
      </p:pic>
    </p:spTree>
    <p:extLst>
      <p:ext uri="{BB962C8B-B14F-4D97-AF65-F5344CB8AC3E}">
        <p14:creationId xmlns:p14="http://schemas.microsoft.com/office/powerpoint/2010/main" val="28154898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p:cNvSpPr>
            <a:spLocks noGrp="1"/>
          </p:cNvSpPr>
          <p:nvPr>
            <p:ph type="ftr" sz="quarter" idx="11"/>
          </p:nvPr>
        </p:nvSpPr>
        <p:spPr/>
        <p:txBody>
          <a:bodyPr/>
          <a:lstStyle/>
          <a:p>
            <a:r>
              <a:rPr lang="pl-PL" altLang="en-US"/>
              <a:t>PJAIT</a:t>
            </a:r>
          </a:p>
        </p:txBody>
      </p:sp>
      <p:pic>
        <p:nvPicPr>
          <p:cNvPr id="5" name="Symbol zastępczy zawartości 4"/>
          <p:cNvPicPr>
            <a:picLocks noGrp="1" noChangeAspect="1"/>
          </p:cNvPicPr>
          <p:nvPr>
            <p:ph idx="4294967295"/>
          </p:nvPr>
        </p:nvPicPr>
        <p:blipFill>
          <a:blip r:embed="rId3"/>
          <a:stretch>
            <a:fillRect/>
          </a:stretch>
        </p:blipFill>
        <p:spPr>
          <a:xfrm>
            <a:off x="1043608" y="692696"/>
            <a:ext cx="7355103" cy="1800200"/>
          </a:xfrm>
          <a:prstGeom prst="rect">
            <a:avLst/>
          </a:prstGeom>
        </p:spPr>
      </p:pic>
    </p:spTree>
    <p:extLst>
      <p:ext uri="{BB962C8B-B14F-4D97-AF65-F5344CB8AC3E}">
        <p14:creationId xmlns:p14="http://schemas.microsoft.com/office/powerpoint/2010/main" val="31253361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p:cNvSpPr>
            <a:spLocks noGrp="1"/>
          </p:cNvSpPr>
          <p:nvPr>
            <p:ph type="ftr" sz="quarter" idx="11"/>
          </p:nvPr>
        </p:nvSpPr>
        <p:spPr/>
        <p:txBody>
          <a:bodyPr/>
          <a:lstStyle/>
          <a:p>
            <a:r>
              <a:rPr lang="pl-PL" altLang="en-US"/>
              <a:t>PJAIT</a:t>
            </a:r>
          </a:p>
        </p:txBody>
      </p:sp>
      <p:pic>
        <p:nvPicPr>
          <p:cNvPr id="5" name="Symbol zastępczy zawartości 4"/>
          <p:cNvPicPr>
            <a:picLocks noGrp="1" noChangeAspect="1"/>
          </p:cNvPicPr>
          <p:nvPr>
            <p:ph idx="4294967295"/>
          </p:nvPr>
        </p:nvPicPr>
        <p:blipFill>
          <a:blip r:embed="rId3"/>
          <a:stretch>
            <a:fillRect/>
          </a:stretch>
        </p:blipFill>
        <p:spPr>
          <a:xfrm>
            <a:off x="755576" y="980728"/>
            <a:ext cx="7891148" cy="4104456"/>
          </a:xfrm>
          <a:prstGeom prst="rect">
            <a:avLst/>
          </a:prstGeom>
        </p:spPr>
      </p:pic>
    </p:spTree>
    <p:extLst>
      <p:ext uri="{BB962C8B-B14F-4D97-AF65-F5344CB8AC3E}">
        <p14:creationId xmlns:p14="http://schemas.microsoft.com/office/powerpoint/2010/main" val="27582898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p:cNvSpPr>
            <a:spLocks noGrp="1"/>
          </p:cNvSpPr>
          <p:nvPr>
            <p:ph type="ftr" sz="quarter" idx="11"/>
          </p:nvPr>
        </p:nvSpPr>
        <p:spPr/>
        <p:txBody>
          <a:bodyPr/>
          <a:lstStyle/>
          <a:p>
            <a:r>
              <a:rPr lang="pl-PL" altLang="en-US"/>
              <a:t>PJAIT</a:t>
            </a:r>
          </a:p>
        </p:txBody>
      </p:sp>
      <p:pic>
        <p:nvPicPr>
          <p:cNvPr id="5" name="Symbol zastępczy zawartości 4"/>
          <p:cNvPicPr>
            <a:picLocks noGrp="1" noChangeAspect="1"/>
          </p:cNvPicPr>
          <p:nvPr>
            <p:ph idx="4294967295"/>
          </p:nvPr>
        </p:nvPicPr>
        <p:blipFill>
          <a:blip r:embed="rId3"/>
          <a:stretch>
            <a:fillRect/>
          </a:stretch>
        </p:blipFill>
        <p:spPr>
          <a:xfrm>
            <a:off x="611560" y="980728"/>
            <a:ext cx="7900818" cy="4007222"/>
          </a:xfrm>
          <a:prstGeom prst="rect">
            <a:avLst/>
          </a:prstGeom>
        </p:spPr>
      </p:pic>
    </p:spTree>
    <p:extLst>
      <p:ext uri="{BB962C8B-B14F-4D97-AF65-F5344CB8AC3E}">
        <p14:creationId xmlns:p14="http://schemas.microsoft.com/office/powerpoint/2010/main" val="11514307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p:cNvSpPr>
            <a:spLocks noGrp="1"/>
          </p:cNvSpPr>
          <p:nvPr>
            <p:ph type="ftr" sz="quarter" idx="11"/>
          </p:nvPr>
        </p:nvSpPr>
        <p:spPr/>
        <p:txBody>
          <a:bodyPr/>
          <a:lstStyle/>
          <a:p>
            <a:r>
              <a:rPr lang="pl-PL" altLang="en-US"/>
              <a:t>PJAIT</a:t>
            </a:r>
          </a:p>
        </p:txBody>
      </p:sp>
      <p:pic>
        <p:nvPicPr>
          <p:cNvPr id="5" name="Symbol zastępczy zawartości 4"/>
          <p:cNvPicPr>
            <a:picLocks noGrp="1" noChangeAspect="1"/>
          </p:cNvPicPr>
          <p:nvPr>
            <p:ph idx="4294967295"/>
          </p:nvPr>
        </p:nvPicPr>
        <p:blipFill>
          <a:blip r:embed="rId3"/>
          <a:stretch>
            <a:fillRect/>
          </a:stretch>
        </p:blipFill>
        <p:spPr>
          <a:xfrm>
            <a:off x="755576" y="620688"/>
            <a:ext cx="7931418" cy="4608512"/>
          </a:xfrm>
          <a:prstGeom prst="rect">
            <a:avLst/>
          </a:prstGeom>
        </p:spPr>
      </p:pic>
    </p:spTree>
    <p:extLst>
      <p:ext uri="{BB962C8B-B14F-4D97-AF65-F5344CB8AC3E}">
        <p14:creationId xmlns:p14="http://schemas.microsoft.com/office/powerpoint/2010/main" val="11787179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p:cNvSpPr>
            <a:spLocks noGrp="1"/>
          </p:cNvSpPr>
          <p:nvPr>
            <p:ph type="ftr" sz="quarter" idx="11"/>
          </p:nvPr>
        </p:nvSpPr>
        <p:spPr/>
        <p:txBody>
          <a:bodyPr/>
          <a:lstStyle/>
          <a:p>
            <a:r>
              <a:rPr lang="pl-PL" altLang="en-US"/>
              <a:t>PJAIT</a:t>
            </a:r>
          </a:p>
        </p:txBody>
      </p:sp>
      <p:pic>
        <p:nvPicPr>
          <p:cNvPr id="5" name="Symbol zastępczy zawartości 4"/>
          <p:cNvPicPr>
            <a:picLocks noGrp="1" noChangeAspect="1"/>
          </p:cNvPicPr>
          <p:nvPr>
            <p:ph idx="4294967295"/>
          </p:nvPr>
        </p:nvPicPr>
        <p:blipFill>
          <a:blip r:embed="rId3"/>
          <a:stretch>
            <a:fillRect/>
          </a:stretch>
        </p:blipFill>
        <p:spPr>
          <a:xfrm>
            <a:off x="728074" y="548680"/>
            <a:ext cx="7687851" cy="5184576"/>
          </a:xfrm>
          <a:prstGeom prst="rect">
            <a:avLst/>
          </a:prstGeom>
        </p:spPr>
      </p:pic>
    </p:spTree>
    <p:extLst>
      <p:ext uri="{BB962C8B-B14F-4D97-AF65-F5344CB8AC3E}">
        <p14:creationId xmlns:p14="http://schemas.microsoft.com/office/powerpoint/2010/main" val="20368453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p:cNvSpPr>
            <a:spLocks noGrp="1"/>
          </p:cNvSpPr>
          <p:nvPr>
            <p:ph type="ftr" sz="quarter" idx="11"/>
          </p:nvPr>
        </p:nvSpPr>
        <p:spPr/>
        <p:txBody>
          <a:bodyPr/>
          <a:lstStyle/>
          <a:p>
            <a:r>
              <a:rPr lang="pl-PL" altLang="en-US"/>
              <a:t>PJAIT</a:t>
            </a:r>
          </a:p>
        </p:txBody>
      </p:sp>
      <p:pic>
        <p:nvPicPr>
          <p:cNvPr id="6" name="Symbol zastępczy zawartości 5"/>
          <p:cNvPicPr>
            <a:picLocks noGrp="1" noChangeAspect="1"/>
          </p:cNvPicPr>
          <p:nvPr>
            <p:ph idx="4294967295"/>
          </p:nvPr>
        </p:nvPicPr>
        <p:blipFill>
          <a:blip r:embed="rId2"/>
          <a:stretch>
            <a:fillRect/>
          </a:stretch>
        </p:blipFill>
        <p:spPr>
          <a:xfrm>
            <a:off x="1259632" y="2701266"/>
            <a:ext cx="6552728" cy="3272670"/>
          </a:xfrm>
          <a:prstGeom prst="rect">
            <a:avLst/>
          </a:prstGeom>
        </p:spPr>
      </p:pic>
      <p:pic>
        <p:nvPicPr>
          <p:cNvPr id="5" name="Obraz 4"/>
          <p:cNvPicPr>
            <a:picLocks noChangeAspect="1"/>
          </p:cNvPicPr>
          <p:nvPr/>
        </p:nvPicPr>
        <p:blipFill>
          <a:blip r:embed="rId3"/>
          <a:stretch>
            <a:fillRect/>
          </a:stretch>
        </p:blipFill>
        <p:spPr>
          <a:xfrm>
            <a:off x="820936" y="548680"/>
            <a:ext cx="7430120" cy="1878123"/>
          </a:xfrm>
          <a:prstGeom prst="rect">
            <a:avLst/>
          </a:prstGeom>
        </p:spPr>
      </p:pic>
    </p:spTree>
    <p:extLst>
      <p:ext uri="{BB962C8B-B14F-4D97-AF65-F5344CB8AC3E}">
        <p14:creationId xmlns:p14="http://schemas.microsoft.com/office/powerpoint/2010/main" val="3836308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p:cNvSpPr>
            <a:spLocks noGrp="1"/>
          </p:cNvSpPr>
          <p:nvPr>
            <p:ph type="ftr" sz="quarter" idx="11"/>
          </p:nvPr>
        </p:nvSpPr>
        <p:spPr/>
        <p:txBody>
          <a:bodyPr/>
          <a:lstStyle/>
          <a:p>
            <a:r>
              <a:rPr lang="pl-PL" altLang="en-US"/>
              <a:t>PJAIT</a:t>
            </a:r>
          </a:p>
        </p:txBody>
      </p:sp>
      <p:pic>
        <p:nvPicPr>
          <p:cNvPr id="5" name="Symbol zastępczy zawartości 4"/>
          <p:cNvPicPr>
            <a:picLocks noGrp="1" noChangeAspect="1"/>
          </p:cNvPicPr>
          <p:nvPr>
            <p:ph idx="4294967295"/>
          </p:nvPr>
        </p:nvPicPr>
        <p:blipFill>
          <a:blip r:embed="rId2"/>
          <a:stretch>
            <a:fillRect/>
          </a:stretch>
        </p:blipFill>
        <p:spPr>
          <a:xfrm>
            <a:off x="539552" y="1052736"/>
            <a:ext cx="8258617" cy="3632746"/>
          </a:xfrm>
          <a:prstGeom prst="rect">
            <a:avLst/>
          </a:prstGeom>
        </p:spPr>
      </p:pic>
    </p:spTree>
    <p:extLst>
      <p:ext uri="{BB962C8B-B14F-4D97-AF65-F5344CB8AC3E}">
        <p14:creationId xmlns:p14="http://schemas.microsoft.com/office/powerpoint/2010/main" val="1508069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stopki 3"/>
          <p:cNvSpPr>
            <a:spLocks noGrp="1"/>
          </p:cNvSpPr>
          <p:nvPr>
            <p:ph type="ftr" sz="quarter" idx="11"/>
          </p:nvPr>
        </p:nvSpPr>
        <p:spPr/>
        <p:txBody>
          <a:bodyPr/>
          <a:lstStyle/>
          <a:p>
            <a:r>
              <a:rPr lang="pl-PL" altLang="en-US"/>
              <a:t>PJAIT</a:t>
            </a:r>
          </a:p>
        </p:txBody>
      </p:sp>
      <p:pic>
        <p:nvPicPr>
          <p:cNvPr id="5" name="Symbol zastępczy zawartości 4"/>
          <p:cNvPicPr>
            <a:picLocks noGrp="1" noChangeAspect="1"/>
          </p:cNvPicPr>
          <p:nvPr>
            <p:ph idx="4294967295"/>
          </p:nvPr>
        </p:nvPicPr>
        <p:blipFill>
          <a:blip r:embed="rId2"/>
          <a:stretch>
            <a:fillRect/>
          </a:stretch>
        </p:blipFill>
        <p:spPr>
          <a:xfrm>
            <a:off x="971600" y="980728"/>
            <a:ext cx="7534768" cy="4536504"/>
          </a:xfrm>
          <a:prstGeom prst="rect">
            <a:avLst/>
          </a:prstGeom>
        </p:spPr>
      </p:pic>
    </p:spTree>
    <p:extLst>
      <p:ext uri="{BB962C8B-B14F-4D97-AF65-F5344CB8AC3E}">
        <p14:creationId xmlns:p14="http://schemas.microsoft.com/office/powerpoint/2010/main" val="3490296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Business Process Reengineering (BPR</a:t>
            </a:r>
            <a:r>
              <a:rPr lang="en-US" noProof="0" dirty="0"/>
              <a:t>)</a:t>
            </a:r>
          </a:p>
        </p:txBody>
      </p:sp>
      <p:sp>
        <p:nvSpPr>
          <p:cNvPr id="3" name="Symbol zastępczy zawartości 2"/>
          <p:cNvSpPr>
            <a:spLocks noGrp="1"/>
          </p:cNvSpPr>
          <p:nvPr>
            <p:ph idx="1"/>
          </p:nvPr>
        </p:nvSpPr>
        <p:spPr/>
        <p:txBody>
          <a:bodyPr/>
          <a:lstStyle/>
          <a:p>
            <a:pPr>
              <a:buNone/>
            </a:pPr>
            <a:endParaRPr lang="en-US" sz="2400" noProof="0" dirty="0">
              <a:solidFill>
                <a:srgbClr val="003399"/>
              </a:solidFill>
            </a:endParaRPr>
          </a:p>
          <a:p>
            <a:pPr>
              <a:buNone/>
            </a:pPr>
            <a:endParaRPr lang="en-US" sz="2400" noProof="0" dirty="0">
              <a:solidFill>
                <a:srgbClr val="003399"/>
              </a:solidFill>
            </a:endParaRPr>
          </a:p>
          <a:p>
            <a:pPr>
              <a:buNone/>
            </a:pPr>
            <a:endParaRPr lang="en-US" sz="2400" noProof="0" dirty="0">
              <a:solidFill>
                <a:srgbClr val="003399"/>
              </a:solidFill>
            </a:endParaRPr>
          </a:p>
          <a:p>
            <a:pPr>
              <a:buNone/>
            </a:pPr>
            <a:endParaRPr lang="en-US" sz="2400" noProof="0" dirty="0">
              <a:solidFill>
                <a:srgbClr val="003399"/>
              </a:solidFill>
            </a:endParaRPr>
          </a:p>
          <a:p>
            <a:pPr>
              <a:buNone/>
            </a:pPr>
            <a:r>
              <a:rPr lang="en-US" sz="2400" noProof="0" dirty="0">
                <a:solidFill>
                  <a:srgbClr val="003399"/>
                </a:solidFill>
              </a:rPr>
              <a:t>Hammer, </a:t>
            </a:r>
            <a:r>
              <a:rPr lang="en-US" sz="2400" noProof="0" dirty="0" err="1">
                <a:solidFill>
                  <a:srgbClr val="003399"/>
                </a:solidFill>
              </a:rPr>
              <a:t>Champy</a:t>
            </a:r>
            <a:r>
              <a:rPr lang="en-US" sz="2400" noProof="0" dirty="0">
                <a:solidFill>
                  <a:srgbClr val="003399"/>
                </a:solidFill>
              </a:rPr>
              <a:t> „Reengineering the Corporation. </a:t>
            </a:r>
          </a:p>
          <a:p>
            <a:pPr>
              <a:buNone/>
            </a:pPr>
            <a:r>
              <a:rPr lang="en-US" sz="2400" noProof="0" dirty="0">
                <a:solidFill>
                  <a:srgbClr val="003399"/>
                </a:solidFill>
              </a:rPr>
              <a:t>A Manifesto for Business Revolution” (1993)</a:t>
            </a:r>
          </a:p>
          <a:p>
            <a:r>
              <a:rPr lang="en-US" sz="2400" noProof="0" dirty="0">
                <a:solidFill>
                  <a:srgbClr val="003399"/>
                </a:solidFill>
              </a:rPr>
              <a:t>Reengineering – „starting over from scratch”</a:t>
            </a:r>
          </a:p>
        </p:txBody>
      </p:sp>
      <p:sp>
        <p:nvSpPr>
          <p:cNvPr id="4" name="Symbol zastępczy stopki 3"/>
          <p:cNvSpPr>
            <a:spLocks noGrp="1"/>
          </p:cNvSpPr>
          <p:nvPr>
            <p:ph type="ftr" sz="quarter" idx="11"/>
          </p:nvPr>
        </p:nvSpPr>
        <p:spPr/>
        <p:txBody>
          <a:bodyPr/>
          <a:lstStyle/>
          <a:p>
            <a:r>
              <a:rPr lang="pl-PL" altLang="en-US"/>
              <a:t>PJAIT</a:t>
            </a:r>
          </a:p>
        </p:txBody>
      </p:sp>
      <p:sp>
        <p:nvSpPr>
          <p:cNvPr id="6" name="Prostokąt 5"/>
          <p:cNvSpPr/>
          <p:nvPr/>
        </p:nvSpPr>
        <p:spPr>
          <a:xfrm>
            <a:off x="611560" y="5877272"/>
            <a:ext cx="4572000" cy="246221"/>
          </a:xfrm>
          <a:prstGeom prst="rect">
            <a:avLst/>
          </a:prstGeom>
        </p:spPr>
        <p:txBody>
          <a:bodyPr>
            <a:spAutoFit/>
          </a:bodyPr>
          <a:lstStyle/>
          <a:p>
            <a:r>
              <a:rPr lang="pl-PL" sz="1000" dirty="0"/>
              <a:t>http://www.glamspeak.com/fiche.cfm/165168.htm</a:t>
            </a:r>
          </a:p>
        </p:txBody>
      </p:sp>
      <p:pic>
        <p:nvPicPr>
          <p:cNvPr id="7" name="Obraz 6" descr="Michael Hammer 1.jpg"/>
          <p:cNvPicPr>
            <a:picLocks noChangeAspect="1"/>
          </p:cNvPicPr>
          <p:nvPr/>
        </p:nvPicPr>
        <p:blipFill>
          <a:blip r:embed="rId3" cstate="print"/>
          <a:stretch>
            <a:fillRect/>
          </a:stretch>
        </p:blipFill>
        <p:spPr>
          <a:xfrm>
            <a:off x="2339752" y="1268760"/>
            <a:ext cx="1519454" cy="1793552"/>
          </a:xfrm>
          <a:prstGeom prst="rect">
            <a:avLst/>
          </a:prstGeom>
        </p:spPr>
      </p:pic>
      <p:pic>
        <p:nvPicPr>
          <p:cNvPr id="8" name="Obraz 7" descr="Champy.jpg"/>
          <p:cNvPicPr>
            <a:picLocks noChangeAspect="1"/>
          </p:cNvPicPr>
          <p:nvPr/>
        </p:nvPicPr>
        <p:blipFill>
          <a:blip r:embed="rId4" cstate="print"/>
          <a:stretch>
            <a:fillRect/>
          </a:stretch>
        </p:blipFill>
        <p:spPr>
          <a:xfrm>
            <a:off x="4499992" y="1268760"/>
            <a:ext cx="1463040" cy="18288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3"/>
          <p:cNvGraphicFramePr>
            <a:graphicFrameLocks/>
          </p:cNvGraphicFramePr>
          <p:nvPr>
            <p:extLst>
              <p:ext uri="{D42A27DB-BD31-4B8C-83A1-F6EECF244321}">
                <p14:modId xmlns:p14="http://schemas.microsoft.com/office/powerpoint/2010/main" val="1986466212"/>
              </p:ext>
            </p:extLst>
          </p:nvPr>
        </p:nvGraphicFramePr>
        <p:xfrm>
          <a:off x="323528" y="980728"/>
          <a:ext cx="8497887" cy="5551505"/>
        </p:xfrm>
        <a:graphic>
          <a:graphicData uri="http://schemas.openxmlformats.org/drawingml/2006/table">
            <a:tbl>
              <a:tblPr/>
              <a:tblGrid>
                <a:gridCol w="2952328">
                  <a:extLst>
                    <a:ext uri="{9D8B030D-6E8A-4147-A177-3AD203B41FA5}">
                      <a16:colId xmlns:a16="http://schemas.microsoft.com/office/drawing/2014/main" val="20000"/>
                    </a:ext>
                  </a:extLst>
                </a:gridCol>
                <a:gridCol w="5545559">
                  <a:extLst>
                    <a:ext uri="{9D8B030D-6E8A-4147-A177-3AD203B41FA5}">
                      <a16:colId xmlns:a16="http://schemas.microsoft.com/office/drawing/2014/main" val="20001"/>
                    </a:ext>
                  </a:extLst>
                </a:gridCol>
              </a:tblGrid>
              <a:tr h="38044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l-PL" sz="2000" b="1" i="0" u="none" strike="noStrike" cap="none" normalizeH="0" baseline="0" dirty="0" err="1">
                          <a:ln>
                            <a:noFill/>
                          </a:ln>
                          <a:solidFill>
                            <a:schemeClr val="bg1"/>
                          </a:solidFill>
                          <a:effectLst>
                            <a:outerShdw blurRad="38100" dist="38100" dir="2700000" algn="tl">
                              <a:srgbClr val="000000">
                                <a:alpha val="43137"/>
                              </a:srgbClr>
                            </a:outerShdw>
                          </a:effectLst>
                          <a:latin typeface="+mj-lt"/>
                          <a:cs typeface="Times New Roman" pitchFamily="18" charset="0"/>
                        </a:rPr>
                        <a:t>Characteristics</a:t>
                      </a:r>
                      <a:r>
                        <a:rPr kumimoji="0" lang="pl-PL" sz="2000" b="1" i="0" u="none" strike="noStrike" cap="none" normalizeH="0" baseline="0" dirty="0">
                          <a:ln>
                            <a:noFill/>
                          </a:ln>
                          <a:solidFill>
                            <a:schemeClr val="bg1"/>
                          </a:solidFill>
                          <a:effectLst>
                            <a:outerShdw blurRad="38100" dist="38100" dir="2700000" algn="tl">
                              <a:srgbClr val="000000">
                                <a:alpha val="43137"/>
                              </a:srgbClr>
                            </a:outerShdw>
                          </a:effectLst>
                          <a:latin typeface="+mj-lt"/>
                          <a:cs typeface="Times New Roman" pitchFamily="18" charset="0"/>
                        </a:rPr>
                        <a:t> </a:t>
                      </a:r>
                      <a:endParaRPr kumimoji="0" lang="pl-PL" sz="2000" b="1" i="0" u="none" strike="noStrike" cap="none" normalizeH="0" baseline="0" dirty="0">
                        <a:ln>
                          <a:noFill/>
                        </a:ln>
                        <a:solidFill>
                          <a:schemeClr val="bg1"/>
                        </a:solidFill>
                        <a:effectLst>
                          <a:outerShdw blurRad="38100" dist="38100" dir="2700000" algn="tl">
                            <a:srgbClr val="000000">
                              <a:alpha val="43137"/>
                            </a:srgbClr>
                          </a:outerShdw>
                        </a:effectLst>
                        <a:latin typeface="+mj-lt"/>
                        <a:cs typeface="Arial" charset="0"/>
                      </a:endParaRPr>
                    </a:p>
                  </a:txBody>
                  <a:tcPr marL="91450" marR="91450" marT="45711" marB="45711"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l-PL" sz="2000" b="1" i="0" u="none" strike="noStrike" cap="none" normalizeH="0" baseline="0" dirty="0" err="1">
                          <a:ln>
                            <a:noFill/>
                          </a:ln>
                          <a:solidFill>
                            <a:schemeClr val="bg1"/>
                          </a:solidFill>
                          <a:effectLst>
                            <a:outerShdw blurRad="38100" dist="38100" dir="2700000" algn="tl">
                              <a:srgbClr val="000000">
                                <a:alpha val="43137"/>
                              </a:srgbClr>
                            </a:outerShdw>
                          </a:effectLst>
                          <a:latin typeface="+mj-lt"/>
                          <a:cs typeface="Arial" charset="0"/>
                        </a:rPr>
                        <a:t>Description</a:t>
                      </a:r>
                      <a:endParaRPr kumimoji="0" lang="pl-PL" sz="2000" b="1" i="0" u="none" strike="noStrike" cap="none" normalizeH="0" baseline="0" dirty="0">
                        <a:ln>
                          <a:noFill/>
                        </a:ln>
                        <a:solidFill>
                          <a:schemeClr val="bg1"/>
                        </a:solidFill>
                        <a:effectLst>
                          <a:outerShdw blurRad="38100" dist="38100" dir="2700000" algn="tl">
                            <a:srgbClr val="000000">
                              <a:alpha val="43137"/>
                            </a:srgbClr>
                          </a:outerShdw>
                        </a:effectLst>
                        <a:latin typeface="+mj-lt"/>
                        <a:cs typeface="Arial" charset="0"/>
                      </a:endParaRPr>
                    </a:p>
                  </a:txBody>
                  <a:tcPr marL="91450" marR="91450" marT="45711" marB="45711"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3804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2000" b="1" i="0" u="none" strike="noStrike" cap="none" normalizeH="0" baseline="0" dirty="0" err="1">
                          <a:ln>
                            <a:noFill/>
                          </a:ln>
                          <a:solidFill>
                            <a:srgbClr val="003399"/>
                          </a:solidFill>
                          <a:effectLst/>
                          <a:latin typeface="+mj-lt"/>
                          <a:cs typeface="Arial" charset="0"/>
                        </a:rPr>
                        <a:t>Name</a:t>
                      </a:r>
                      <a:endParaRPr kumimoji="0" lang="pl-PL" sz="2000" b="1" i="0" u="none" strike="noStrike" cap="none" normalizeH="0" baseline="0" dirty="0">
                        <a:ln>
                          <a:noFill/>
                        </a:ln>
                        <a:solidFill>
                          <a:srgbClr val="003399"/>
                        </a:solidFill>
                        <a:effectLst/>
                        <a:latin typeface="+mj-lt"/>
                        <a:cs typeface="Arial" charset="0"/>
                      </a:endParaRPr>
                    </a:p>
                  </a:txBody>
                  <a:tcPr marL="91450" marR="91450" marT="45711" marB="45711"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l-PL" sz="2000" b="0" i="0" u="none" strike="noStrike" cap="none" normalizeH="0" baseline="0" dirty="0">
                        <a:ln>
                          <a:noFill/>
                        </a:ln>
                        <a:solidFill>
                          <a:srgbClr val="003399"/>
                        </a:solidFill>
                        <a:effectLst/>
                        <a:latin typeface="+mj-lt"/>
                        <a:cs typeface="Arial" charset="0"/>
                      </a:endParaRPr>
                    </a:p>
                  </a:txBody>
                  <a:tcPr marL="91450" marR="91450" marT="45711" marB="4571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6576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2000" b="1" i="0" u="none" strike="noStrike" cap="none" normalizeH="0" baseline="0" dirty="0" err="1">
                          <a:ln>
                            <a:noFill/>
                          </a:ln>
                          <a:solidFill>
                            <a:srgbClr val="003399"/>
                          </a:solidFill>
                          <a:effectLst/>
                          <a:latin typeface="+mj-lt"/>
                          <a:cs typeface="Arial" charset="0"/>
                        </a:rPr>
                        <a:t>Goal</a:t>
                      </a:r>
                      <a:endParaRPr kumimoji="0" lang="pl-PL" sz="2000" b="1" i="0" u="none" strike="noStrike" cap="none" normalizeH="0" baseline="0" dirty="0">
                        <a:ln>
                          <a:noFill/>
                        </a:ln>
                        <a:solidFill>
                          <a:srgbClr val="003399"/>
                        </a:solidFill>
                        <a:effectLst/>
                        <a:latin typeface="+mj-lt"/>
                        <a:cs typeface="Arial" charset="0"/>
                      </a:endParaRPr>
                    </a:p>
                  </a:txBody>
                  <a:tcPr marL="91450" marR="91450" marT="45711" marB="45711"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l-PL" sz="2000" b="0" i="0" u="none" strike="noStrike" cap="none" normalizeH="0" baseline="0" dirty="0">
                        <a:ln>
                          <a:noFill/>
                        </a:ln>
                        <a:solidFill>
                          <a:srgbClr val="003399"/>
                        </a:solidFill>
                        <a:effectLst/>
                        <a:latin typeface="+mj-lt"/>
                        <a:cs typeface="Arial" charset="0"/>
                      </a:endParaRPr>
                    </a:p>
                  </a:txBody>
                  <a:tcPr marL="91450" marR="91450" marT="45711" marB="4571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04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2000" b="1" i="0" u="none" strike="noStrike" cap="none" normalizeH="0" baseline="0" dirty="0" err="1">
                          <a:ln>
                            <a:noFill/>
                          </a:ln>
                          <a:solidFill>
                            <a:srgbClr val="003399"/>
                          </a:solidFill>
                          <a:effectLst/>
                          <a:latin typeface="+mj-lt"/>
                          <a:cs typeface="Arial" charset="0"/>
                        </a:rPr>
                        <a:t>Inputs</a:t>
                      </a:r>
                      <a:endParaRPr kumimoji="0" lang="pl-PL" sz="2000" b="1" i="0" u="none" strike="noStrike" cap="none" normalizeH="0" baseline="0" dirty="0">
                        <a:ln>
                          <a:noFill/>
                        </a:ln>
                        <a:solidFill>
                          <a:srgbClr val="003399"/>
                        </a:solidFill>
                        <a:effectLst/>
                        <a:latin typeface="+mj-lt"/>
                        <a:cs typeface="Arial" charset="0"/>
                      </a:endParaRPr>
                    </a:p>
                  </a:txBody>
                  <a:tcPr marL="91450" marR="91450" marT="45711" marB="45711"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l-PL" sz="2000" b="0" i="0" u="none" strike="noStrike" cap="none" normalizeH="0" baseline="0" dirty="0">
                        <a:ln>
                          <a:noFill/>
                        </a:ln>
                        <a:solidFill>
                          <a:srgbClr val="003399"/>
                        </a:solidFill>
                        <a:effectLst/>
                        <a:latin typeface="+mj-lt"/>
                        <a:cs typeface="Arial" charset="0"/>
                      </a:endParaRPr>
                    </a:p>
                  </a:txBody>
                  <a:tcPr marL="91450" marR="91450" marT="45711" marB="4571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31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2000" b="1" i="0" u="none" strike="noStrike" cap="none" normalizeH="0" baseline="0" dirty="0" err="1">
                          <a:ln>
                            <a:noFill/>
                          </a:ln>
                          <a:solidFill>
                            <a:srgbClr val="003399"/>
                          </a:solidFill>
                          <a:effectLst/>
                          <a:latin typeface="+mj-lt"/>
                          <a:cs typeface="Arial" charset="0"/>
                        </a:rPr>
                        <a:t>Outputs</a:t>
                      </a:r>
                      <a:endParaRPr kumimoji="0" lang="pl-PL" sz="2000" b="1" i="0" u="none" strike="noStrike" cap="none" normalizeH="0" baseline="0" dirty="0">
                        <a:ln>
                          <a:noFill/>
                        </a:ln>
                        <a:solidFill>
                          <a:srgbClr val="003399"/>
                        </a:solidFill>
                        <a:effectLst/>
                        <a:latin typeface="+mj-lt"/>
                        <a:cs typeface="Arial" charset="0"/>
                      </a:endParaRPr>
                    </a:p>
                  </a:txBody>
                  <a:tcPr marL="91450" marR="91450" marT="45711" marB="45711"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l-PL" sz="2000" b="0" i="0" u="none" strike="noStrike" cap="none" normalizeH="0" baseline="0" dirty="0">
                        <a:ln>
                          <a:noFill/>
                        </a:ln>
                        <a:solidFill>
                          <a:srgbClr val="003399"/>
                        </a:solidFill>
                        <a:effectLst/>
                        <a:latin typeface="+mj-lt"/>
                        <a:cs typeface="Arial" charset="0"/>
                      </a:endParaRPr>
                    </a:p>
                  </a:txBody>
                  <a:tcPr marL="91450" marR="91450" marT="45711" marB="4571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6576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2000" b="1" i="0" u="none" strike="noStrike" cap="none" normalizeH="0" baseline="0" dirty="0">
                          <a:ln>
                            <a:noFill/>
                          </a:ln>
                          <a:solidFill>
                            <a:srgbClr val="003399"/>
                          </a:solidFill>
                          <a:effectLst/>
                          <a:latin typeface="+mj-lt"/>
                          <a:cs typeface="Arial" charset="0"/>
                        </a:rPr>
                        <a:t>Suppliers</a:t>
                      </a:r>
                    </a:p>
                  </a:txBody>
                  <a:tcPr marL="91450" marR="91450" marT="45711" marB="45711"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l-PL" sz="2000" b="0" i="0" u="none" strike="noStrike" cap="none" normalizeH="0" baseline="0" dirty="0">
                        <a:ln>
                          <a:noFill/>
                        </a:ln>
                        <a:solidFill>
                          <a:srgbClr val="003399"/>
                        </a:solidFill>
                        <a:effectLst/>
                        <a:latin typeface="+mj-lt"/>
                        <a:cs typeface="Arial" charset="0"/>
                      </a:endParaRPr>
                    </a:p>
                  </a:txBody>
                  <a:tcPr marL="91450" marR="91450" marT="45711" marB="4571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04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2000" b="1" i="0" u="none" strike="noStrike" cap="none" normalizeH="0" baseline="0" dirty="0">
                          <a:ln>
                            <a:noFill/>
                          </a:ln>
                          <a:solidFill>
                            <a:srgbClr val="003399"/>
                          </a:solidFill>
                          <a:effectLst/>
                          <a:latin typeface="+mj-lt"/>
                          <a:cs typeface="Arial" charset="0"/>
                        </a:rPr>
                        <a:t>Client(s)</a:t>
                      </a:r>
                    </a:p>
                  </a:txBody>
                  <a:tcPr marL="91450" marR="91450" marT="45711" marB="45711"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l-PL" sz="2000" b="0" i="0" u="none" strike="noStrike" cap="none" normalizeH="0" baseline="0" dirty="0">
                        <a:ln>
                          <a:noFill/>
                        </a:ln>
                        <a:solidFill>
                          <a:srgbClr val="003399"/>
                        </a:solidFill>
                        <a:effectLst/>
                        <a:latin typeface="+mj-lt"/>
                        <a:cs typeface="Arial" charset="0"/>
                      </a:endParaRPr>
                    </a:p>
                  </a:txBody>
                  <a:tcPr marL="91450" marR="91450" marT="45711" marB="4571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04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2000" b="1" i="0" u="none" strike="noStrike" cap="none" normalizeH="0" baseline="0" dirty="0" err="1">
                          <a:ln>
                            <a:noFill/>
                          </a:ln>
                          <a:solidFill>
                            <a:srgbClr val="003399"/>
                          </a:solidFill>
                          <a:effectLst/>
                          <a:latin typeface="+mj-lt"/>
                          <a:cs typeface="Arial" charset="0"/>
                        </a:rPr>
                        <a:t>Owner</a:t>
                      </a:r>
                      <a:endParaRPr kumimoji="0" lang="pl-PL" sz="2000" b="1" i="0" u="none" strike="noStrike" cap="none" normalizeH="0" baseline="0" dirty="0">
                        <a:ln>
                          <a:noFill/>
                        </a:ln>
                        <a:solidFill>
                          <a:srgbClr val="003399"/>
                        </a:solidFill>
                        <a:effectLst/>
                        <a:latin typeface="+mj-lt"/>
                        <a:cs typeface="Arial" charset="0"/>
                      </a:endParaRPr>
                    </a:p>
                  </a:txBody>
                  <a:tcPr marL="91450" marR="91450" marT="45711" marB="45711"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l-PL" sz="2000" b="0" i="0" u="none" strike="noStrike" cap="none" normalizeH="0" baseline="0" dirty="0">
                        <a:ln>
                          <a:noFill/>
                        </a:ln>
                        <a:solidFill>
                          <a:srgbClr val="003399"/>
                        </a:solidFill>
                        <a:effectLst/>
                        <a:latin typeface="+mj-lt"/>
                        <a:cs typeface="Arial" charset="0"/>
                      </a:endParaRPr>
                    </a:p>
                  </a:txBody>
                  <a:tcPr marL="91450" marR="91450" marT="45711" marB="4571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96576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2000" b="1" i="0" u="none" strike="noStrike" cap="none" normalizeH="0" baseline="0" dirty="0" err="1">
                          <a:ln>
                            <a:noFill/>
                          </a:ln>
                          <a:solidFill>
                            <a:srgbClr val="003399"/>
                          </a:solidFill>
                          <a:effectLst/>
                          <a:latin typeface="+mj-lt"/>
                          <a:cs typeface="Arial" charset="0"/>
                        </a:rPr>
                        <a:t>Assessment</a:t>
                      </a:r>
                      <a:r>
                        <a:rPr kumimoji="0" lang="pl-PL" sz="2000" b="1" i="0" u="none" strike="noStrike" cap="none" normalizeH="0" baseline="0" dirty="0">
                          <a:ln>
                            <a:noFill/>
                          </a:ln>
                          <a:solidFill>
                            <a:srgbClr val="003399"/>
                          </a:solidFill>
                          <a:effectLst/>
                          <a:latin typeface="+mj-lt"/>
                          <a:cs typeface="Arial" charset="0"/>
                        </a:rPr>
                        <a:t> </a:t>
                      </a:r>
                      <a:r>
                        <a:rPr kumimoji="0" lang="pl-PL" sz="2000" b="1" i="0" u="none" strike="noStrike" cap="none" normalizeH="0" baseline="0" dirty="0" err="1">
                          <a:ln>
                            <a:noFill/>
                          </a:ln>
                          <a:solidFill>
                            <a:srgbClr val="003399"/>
                          </a:solidFill>
                          <a:effectLst/>
                          <a:latin typeface="+mj-lt"/>
                          <a:cs typeface="Arial" charset="0"/>
                        </a:rPr>
                        <a:t>criteria</a:t>
                      </a:r>
                      <a:endParaRPr kumimoji="0" lang="pl-PL" sz="2000" b="1" i="0" u="none" strike="noStrike" cap="none" normalizeH="0" baseline="0" dirty="0">
                        <a:ln>
                          <a:noFill/>
                        </a:ln>
                        <a:solidFill>
                          <a:srgbClr val="003399"/>
                        </a:solidFill>
                        <a:effectLst/>
                        <a:latin typeface="+mj-lt"/>
                        <a:cs typeface="Arial" charset="0"/>
                      </a:endParaRPr>
                    </a:p>
                  </a:txBody>
                  <a:tcPr marL="91450" marR="91450" marT="45711" marB="45711"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l-PL" sz="2000" b="0" i="0" u="none" strike="noStrike" cap="none" normalizeH="0" baseline="0" dirty="0">
                        <a:ln>
                          <a:noFill/>
                        </a:ln>
                        <a:solidFill>
                          <a:srgbClr val="003399"/>
                        </a:solidFill>
                        <a:effectLst/>
                        <a:latin typeface="+mj-lt"/>
                        <a:cs typeface="Arial" charset="0"/>
                      </a:endParaRPr>
                    </a:p>
                  </a:txBody>
                  <a:tcPr marL="91450" marR="91450" marT="45711" marB="4571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6" name="Tytuł 5"/>
          <p:cNvSpPr>
            <a:spLocks noGrp="1"/>
          </p:cNvSpPr>
          <p:nvPr>
            <p:ph type="title"/>
          </p:nvPr>
        </p:nvSpPr>
        <p:spPr/>
        <p:txBody>
          <a:bodyPr/>
          <a:lstStyle/>
          <a:p>
            <a:r>
              <a:rPr lang="pl-PL" sz="3600" b="1" dirty="0" err="1"/>
              <a:t>Process</a:t>
            </a:r>
            <a:r>
              <a:rPr lang="pl-PL" sz="3600" b="1" dirty="0"/>
              <a:t> </a:t>
            </a:r>
            <a:r>
              <a:rPr lang="pl-PL" sz="3600" b="1" dirty="0" err="1"/>
              <a:t>characteristics</a:t>
            </a:r>
            <a:r>
              <a:rPr lang="pl-PL" sz="3600" b="1" dirty="0"/>
              <a:t> – </a:t>
            </a:r>
            <a:r>
              <a:rPr lang="pl-PL" sz="3600" b="1" dirty="0" err="1"/>
              <a:t>case</a:t>
            </a:r>
            <a:r>
              <a:rPr lang="pl-PL" sz="3600" b="1" dirty="0"/>
              <a:t> </a:t>
            </a:r>
            <a:r>
              <a:rPr lang="pl-PL" sz="3600" b="1" dirty="0" err="1"/>
              <a:t>study</a:t>
            </a:r>
            <a:r>
              <a:rPr lang="pl-PL" sz="3600" b="1" dirty="0"/>
              <a:t> </a:t>
            </a:r>
            <a:r>
              <a:rPr lang="pl-PL" sz="3600" b="1" dirty="0">
                <a:sym typeface="Wingdings" panose="05000000000000000000" pitchFamily="2" charset="2"/>
              </a:rPr>
              <a:t></a:t>
            </a:r>
            <a:endParaRPr lang="pl-PL" sz="3600" b="1" dirty="0"/>
          </a:p>
        </p:txBody>
      </p:sp>
    </p:spTree>
    <p:extLst>
      <p:ext uri="{BB962C8B-B14F-4D97-AF65-F5344CB8AC3E}">
        <p14:creationId xmlns:p14="http://schemas.microsoft.com/office/powerpoint/2010/main" val="18915995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3"/>
          <p:cNvGraphicFramePr>
            <a:graphicFrameLocks/>
          </p:cNvGraphicFramePr>
          <p:nvPr>
            <p:extLst>
              <p:ext uri="{D42A27DB-BD31-4B8C-83A1-F6EECF244321}">
                <p14:modId xmlns:p14="http://schemas.microsoft.com/office/powerpoint/2010/main" val="7744210"/>
              </p:ext>
            </p:extLst>
          </p:nvPr>
        </p:nvGraphicFramePr>
        <p:xfrm>
          <a:off x="323528" y="980728"/>
          <a:ext cx="8497887" cy="5659540"/>
        </p:xfrm>
        <a:graphic>
          <a:graphicData uri="http://schemas.openxmlformats.org/drawingml/2006/table">
            <a:tbl>
              <a:tblPr/>
              <a:tblGrid>
                <a:gridCol w="2952328">
                  <a:extLst>
                    <a:ext uri="{9D8B030D-6E8A-4147-A177-3AD203B41FA5}">
                      <a16:colId xmlns:a16="http://schemas.microsoft.com/office/drawing/2014/main" val="20000"/>
                    </a:ext>
                  </a:extLst>
                </a:gridCol>
                <a:gridCol w="5545559">
                  <a:extLst>
                    <a:ext uri="{9D8B030D-6E8A-4147-A177-3AD203B41FA5}">
                      <a16:colId xmlns:a16="http://schemas.microsoft.com/office/drawing/2014/main" val="20001"/>
                    </a:ext>
                  </a:extLst>
                </a:gridCol>
              </a:tblGrid>
              <a:tr h="38044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l-PL" sz="2000" b="1" i="0" u="none" strike="noStrike" cap="none" normalizeH="0" baseline="0" dirty="0" err="1">
                          <a:ln>
                            <a:noFill/>
                          </a:ln>
                          <a:solidFill>
                            <a:schemeClr val="bg1"/>
                          </a:solidFill>
                          <a:effectLst>
                            <a:outerShdw blurRad="38100" dist="38100" dir="2700000" algn="tl">
                              <a:srgbClr val="000000">
                                <a:alpha val="43137"/>
                              </a:srgbClr>
                            </a:outerShdw>
                          </a:effectLst>
                          <a:latin typeface="+mj-lt"/>
                          <a:cs typeface="Times New Roman" pitchFamily="18" charset="0"/>
                        </a:rPr>
                        <a:t>Characteristics</a:t>
                      </a:r>
                      <a:r>
                        <a:rPr kumimoji="0" lang="pl-PL" sz="2000" b="1" i="0" u="none" strike="noStrike" cap="none" normalizeH="0" baseline="0" dirty="0">
                          <a:ln>
                            <a:noFill/>
                          </a:ln>
                          <a:solidFill>
                            <a:schemeClr val="bg1"/>
                          </a:solidFill>
                          <a:effectLst>
                            <a:outerShdw blurRad="38100" dist="38100" dir="2700000" algn="tl">
                              <a:srgbClr val="000000">
                                <a:alpha val="43137"/>
                              </a:srgbClr>
                            </a:outerShdw>
                          </a:effectLst>
                          <a:latin typeface="+mj-lt"/>
                          <a:cs typeface="Times New Roman" pitchFamily="18" charset="0"/>
                        </a:rPr>
                        <a:t> </a:t>
                      </a:r>
                      <a:endParaRPr kumimoji="0" lang="pl-PL" sz="2000" b="1" i="0" u="none" strike="noStrike" cap="none" normalizeH="0" baseline="0" dirty="0">
                        <a:ln>
                          <a:noFill/>
                        </a:ln>
                        <a:solidFill>
                          <a:schemeClr val="bg1"/>
                        </a:solidFill>
                        <a:effectLst>
                          <a:outerShdw blurRad="38100" dist="38100" dir="2700000" algn="tl">
                            <a:srgbClr val="000000">
                              <a:alpha val="43137"/>
                            </a:srgbClr>
                          </a:outerShdw>
                        </a:effectLst>
                        <a:latin typeface="+mj-lt"/>
                        <a:cs typeface="Arial" charset="0"/>
                      </a:endParaRPr>
                    </a:p>
                  </a:txBody>
                  <a:tcPr marL="91450" marR="91450" marT="45711" marB="45711"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l-PL" sz="2000" b="1" i="0" u="none" strike="noStrike" cap="none" normalizeH="0" baseline="0" dirty="0" err="1">
                          <a:ln>
                            <a:noFill/>
                          </a:ln>
                          <a:solidFill>
                            <a:schemeClr val="bg1"/>
                          </a:solidFill>
                          <a:effectLst>
                            <a:outerShdw blurRad="38100" dist="38100" dir="2700000" algn="tl">
                              <a:srgbClr val="000000">
                                <a:alpha val="43137"/>
                              </a:srgbClr>
                            </a:outerShdw>
                          </a:effectLst>
                          <a:latin typeface="+mj-lt"/>
                          <a:cs typeface="Arial" charset="0"/>
                        </a:rPr>
                        <a:t>Description</a:t>
                      </a:r>
                      <a:endParaRPr kumimoji="0" lang="pl-PL" sz="2000" b="1" i="0" u="none" strike="noStrike" cap="none" normalizeH="0" baseline="0" dirty="0">
                        <a:ln>
                          <a:noFill/>
                        </a:ln>
                        <a:solidFill>
                          <a:schemeClr val="bg1"/>
                        </a:solidFill>
                        <a:effectLst>
                          <a:outerShdw blurRad="38100" dist="38100" dir="2700000" algn="tl">
                            <a:srgbClr val="000000">
                              <a:alpha val="43137"/>
                            </a:srgbClr>
                          </a:outerShdw>
                        </a:effectLst>
                        <a:latin typeface="+mj-lt"/>
                        <a:cs typeface="Arial" charset="0"/>
                      </a:endParaRPr>
                    </a:p>
                  </a:txBody>
                  <a:tcPr marL="91450" marR="91450" marT="45711" marB="45711"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3804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2000" b="1" i="0" u="none" strike="noStrike" cap="none" normalizeH="0" baseline="0" dirty="0" err="1">
                          <a:ln>
                            <a:noFill/>
                          </a:ln>
                          <a:solidFill>
                            <a:srgbClr val="003399"/>
                          </a:solidFill>
                          <a:effectLst/>
                          <a:latin typeface="+mj-lt"/>
                          <a:cs typeface="Arial" charset="0"/>
                        </a:rPr>
                        <a:t>Name</a:t>
                      </a:r>
                      <a:endParaRPr kumimoji="0" lang="pl-PL" sz="2000" b="1" i="0" u="none" strike="noStrike" cap="none" normalizeH="0" baseline="0" dirty="0">
                        <a:ln>
                          <a:noFill/>
                        </a:ln>
                        <a:solidFill>
                          <a:srgbClr val="003399"/>
                        </a:solidFill>
                        <a:effectLst/>
                        <a:latin typeface="+mj-lt"/>
                        <a:cs typeface="Arial" charset="0"/>
                      </a:endParaRPr>
                    </a:p>
                  </a:txBody>
                  <a:tcPr marL="91450" marR="91450" marT="45711" marB="45711"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2000" b="0" i="0" u="none" strike="noStrike" cap="none" normalizeH="0" baseline="0" dirty="0" err="1">
                          <a:ln>
                            <a:noFill/>
                          </a:ln>
                          <a:solidFill>
                            <a:srgbClr val="003399"/>
                          </a:solidFill>
                          <a:effectLst/>
                          <a:latin typeface="+mj-lt"/>
                          <a:cs typeface="Arial" charset="0"/>
                        </a:rPr>
                        <a:t>Making</a:t>
                      </a:r>
                      <a:r>
                        <a:rPr kumimoji="0" lang="pl-PL" sz="2000" b="0" i="0" u="none" strike="noStrike" cap="none" normalizeH="0" baseline="0" dirty="0">
                          <a:ln>
                            <a:noFill/>
                          </a:ln>
                          <a:solidFill>
                            <a:srgbClr val="003399"/>
                          </a:solidFill>
                          <a:effectLst/>
                          <a:latin typeface="+mj-lt"/>
                          <a:cs typeface="Arial" charset="0"/>
                        </a:rPr>
                        <a:t> the „pleśniak” </a:t>
                      </a:r>
                      <a:r>
                        <a:rPr kumimoji="0" lang="pl-PL" sz="2000" b="0" i="0" u="none" strike="noStrike" cap="none" normalizeH="0" baseline="0" dirty="0" err="1">
                          <a:ln>
                            <a:noFill/>
                          </a:ln>
                          <a:solidFill>
                            <a:srgbClr val="003399"/>
                          </a:solidFill>
                          <a:effectLst/>
                          <a:latin typeface="+mj-lt"/>
                          <a:cs typeface="Arial" charset="0"/>
                        </a:rPr>
                        <a:t>cake</a:t>
                      </a:r>
                      <a:endParaRPr kumimoji="0" lang="pl-PL" sz="2000" b="0" i="0" u="none" strike="noStrike" cap="none" normalizeH="0" baseline="0" dirty="0">
                        <a:ln>
                          <a:noFill/>
                        </a:ln>
                        <a:solidFill>
                          <a:srgbClr val="003399"/>
                        </a:solidFill>
                        <a:effectLst/>
                        <a:latin typeface="+mj-lt"/>
                        <a:cs typeface="Arial" charset="0"/>
                      </a:endParaRPr>
                    </a:p>
                  </a:txBody>
                  <a:tcPr marL="91450" marR="91450" marT="45711" marB="4571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6576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2000" b="1" i="0" u="none" strike="noStrike" cap="none" normalizeH="0" baseline="0" dirty="0" err="1">
                          <a:ln>
                            <a:noFill/>
                          </a:ln>
                          <a:solidFill>
                            <a:srgbClr val="003399"/>
                          </a:solidFill>
                          <a:effectLst/>
                          <a:latin typeface="+mj-lt"/>
                          <a:cs typeface="Arial" charset="0"/>
                        </a:rPr>
                        <a:t>Goal</a:t>
                      </a:r>
                      <a:endParaRPr kumimoji="0" lang="pl-PL" sz="2000" b="1" i="0" u="none" strike="noStrike" cap="none" normalizeH="0" baseline="0" dirty="0">
                        <a:ln>
                          <a:noFill/>
                        </a:ln>
                        <a:solidFill>
                          <a:srgbClr val="003399"/>
                        </a:solidFill>
                        <a:effectLst/>
                        <a:latin typeface="+mj-lt"/>
                        <a:cs typeface="Arial" charset="0"/>
                      </a:endParaRPr>
                    </a:p>
                  </a:txBody>
                  <a:tcPr marL="91450" marR="91450" marT="45711" marB="45711"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2000" b="0" i="0" u="none" strike="noStrike" cap="none" normalizeH="0" baseline="0" dirty="0" err="1">
                          <a:ln>
                            <a:noFill/>
                          </a:ln>
                          <a:solidFill>
                            <a:srgbClr val="003399"/>
                          </a:solidFill>
                          <a:effectLst/>
                          <a:latin typeface="+mj-lt"/>
                          <a:cs typeface="Arial" charset="0"/>
                        </a:rPr>
                        <a:t>Making</a:t>
                      </a:r>
                      <a:r>
                        <a:rPr kumimoji="0" lang="pl-PL" sz="2000" b="0" i="0" u="none" strike="noStrike" cap="none" normalizeH="0" baseline="0" dirty="0">
                          <a:ln>
                            <a:noFill/>
                          </a:ln>
                          <a:solidFill>
                            <a:srgbClr val="003399"/>
                          </a:solidFill>
                          <a:effectLst/>
                          <a:latin typeface="+mj-lt"/>
                          <a:cs typeface="Arial" charset="0"/>
                        </a:rPr>
                        <a:t> the family happy; </a:t>
                      </a:r>
                      <a:r>
                        <a:rPr kumimoji="0" lang="en-US" sz="2000" b="0" i="0" u="none" strike="noStrike" cap="none" normalizeH="0" baseline="0" dirty="0">
                          <a:ln>
                            <a:noFill/>
                          </a:ln>
                          <a:solidFill>
                            <a:srgbClr val="003399"/>
                          </a:solidFill>
                          <a:effectLst/>
                          <a:latin typeface="+mj-lt"/>
                          <a:cs typeface="Arial" charset="0"/>
                        </a:rPr>
                        <a:t>gaining additional time during quarantine to read work emails in peace</a:t>
                      </a:r>
                      <a:endParaRPr kumimoji="0" lang="pl-PL" sz="2000" b="0" i="0" u="none" strike="noStrike" cap="none" normalizeH="0" baseline="0" dirty="0">
                        <a:ln>
                          <a:noFill/>
                        </a:ln>
                        <a:solidFill>
                          <a:srgbClr val="003399"/>
                        </a:solidFill>
                        <a:effectLst/>
                        <a:latin typeface="+mj-lt"/>
                        <a:cs typeface="Arial" charset="0"/>
                      </a:endParaRPr>
                    </a:p>
                  </a:txBody>
                  <a:tcPr marL="91450" marR="91450" marT="45711" marB="4571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04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2000" b="1" i="0" u="none" strike="noStrike" cap="none" normalizeH="0" baseline="0" dirty="0" err="1">
                          <a:ln>
                            <a:noFill/>
                          </a:ln>
                          <a:solidFill>
                            <a:srgbClr val="003399"/>
                          </a:solidFill>
                          <a:effectLst/>
                          <a:latin typeface="+mj-lt"/>
                          <a:cs typeface="Arial" charset="0"/>
                        </a:rPr>
                        <a:t>Inputs</a:t>
                      </a:r>
                      <a:endParaRPr kumimoji="0" lang="pl-PL" sz="2000" b="1" i="0" u="none" strike="noStrike" cap="none" normalizeH="0" baseline="0" dirty="0">
                        <a:ln>
                          <a:noFill/>
                        </a:ln>
                        <a:solidFill>
                          <a:srgbClr val="003399"/>
                        </a:solidFill>
                        <a:effectLst/>
                        <a:latin typeface="+mj-lt"/>
                        <a:cs typeface="Arial" charset="0"/>
                      </a:endParaRPr>
                    </a:p>
                  </a:txBody>
                  <a:tcPr marL="91450" marR="91450" marT="45711" marB="45711"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3399"/>
                          </a:solidFill>
                          <a:effectLst/>
                          <a:latin typeface="+mj-lt"/>
                          <a:cs typeface="Arial" charset="0"/>
                        </a:rPr>
                        <a:t>Order placed by Dad (Husband) and </a:t>
                      </a:r>
                      <a:r>
                        <a:rPr kumimoji="0" lang="pl-PL" sz="2000" b="0" i="0" u="none" strike="noStrike" cap="none" normalizeH="0" baseline="0" dirty="0">
                          <a:ln>
                            <a:noFill/>
                          </a:ln>
                          <a:solidFill>
                            <a:srgbClr val="003399"/>
                          </a:solidFill>
                          <a:effectLst/>
                          <a:latin typeface="+mj-lt"/>
                          <a:cs typeface="Arial" charset="0"/>
                        </a:rPr>
                        <a:t>the Kids</a:t>
                      </a:r>
                    </a:p>
                  </a:txBody>
                  <a:tcPr marL="91450" marR="91450" marT="45711" marB="4571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310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2000" b="1" i="0" u="none" strike="noStrike" cap="none" normalizeH="0" baseline="0" dirty="0" err="1">
                          <a:ln>
                            <a:noFill/>
                          </a:ln>
                          <a:solidFill>
                            <a:srgbClr val="003399"/>
                          </a:solidFill>
                          <a:effectLst/>
                          <a:latin typeface="+mj-lt"/>
                          <a:cs typeface="Arial" charset="0"/>
                        </a:rPr>
                        <a:t>Outputs</a:t>
                      </a:r>
                      <a:endParaRPr kumimoji="0" lang="pl-PL" sz="2000" b="1" i="0" u="none" strike="noStrike" cap="none" normalizeH="0" baseline="0" dirty="0">
                        <a:ln>
                          <a:noFill/>
                        </a:ln>
                        <a:solidFill>
                          <a:srgbClr val="003399"/>
                        </a:solidFill>
                        <a:effectLst/>
                        <a:latin typeface="+mj-lt"/>
                        <a:cs typeface="Arial" charset="0"/>
                      </a:endParaRPr>
                    </a:p>
                  </a:txBody>
                  <a:tcPr marL="91450" marR="91450" marT="45711" marB="45711"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pl-PL" sz="2000" dirty="0" err="1">
                          <a:solidFill>
                            <a:srgbClr val="003399"/>
                          </a:solidFill>
                          <a:latin typeface="+mj-lt"/>
                        </a:rPr>
                        <a:t>Passing</a:t>
                      </a:r>
                      <a:r>
                        <a:rPr lang="pl-PL" sz="2000" baseline="0" dirty="0">
                          <a:solidFill>
                            <a:srgbClr val="003399"/>
                          </a:solidFill>
                          <a:latin typeface="+mj-lt"/>
                        </a:rPr>
                        <a:t> on the</a:t>
                      </a:r>
                      <a:r>
                        <a:rPr lang="en-US" sz="2000" dirty="0">
                          <a:solidFill>
                            <a:srgbClr val="003399"/>
                          </a:solidFill>
                          <a:latin typeface="+mj-lt"/>
                        </a:rPr>
                        <a:t> information ("plates with portions of </a:t>
                      </a:r>
                      <a:r>
                        <a:rPr lang="pl-PL" sz="2000" dirty="0">
                          <a:solidFill>
                            <a:srgbClr val="003399"/>
                          </a:solidFill>
                          <a:latin typeface="+mj-lt"/>
                        </a:rPr>
                        <a:t>pleśniak</a:t>
                      </a:r>
                      <a:r>
                        <a:rPr lang="en-US" sz="2000" dirty="0">
                          <a:solidFill>
                            <a:srgbClr val="003399"/>
                          </a:solidFill>
                          <a:latin typeface="+mj-lt"/>
                        </a:rPr>
                        <a:t> are waiting")</a:t>
                      </a:r>
                      <a:endParaRPr kumimoji="0" lang="pl-PL" sz="2000" b="0" i="0" u="none" strike="noStrike" cap="none" normalizeH="0" baseline="0" dirty="0">
                        <a:ln>
                          <a:noFill/>
                        </a:ln>
                        <a:solidFill>
                          <a:srgbClr val="003399"/>
                        </a:solidFill>
                        <a:effectLst/>
                        <a:latin typeface="+mj-lt"/>
                        <a:cs typeface="Arial" charset="0"/>
                      </a:endParaRPr>
                    </a:p>
                  </a:txBody>
                  <a:tcPr marL="91450" marR="91450" marT="45711" marB="4571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6576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2000" b="1" i="0" u="none" strike="noStrike" cap="none" normalizeH="0" baseline="0" dirty="0">
                          <a:ln>
                            <a:noFill/>
                          </a:ln>
                          <a:solidFill>
                            <a:srgbClr val="003399"/>
                          </a:solidFill>
                          <a:effectLst/>
                          <a:latin typeface="+mj-lt"/>
                          <a:cs typeface="Arial" charset="0"/>
                        </a:rPr>
                        <a:t>Suppliers</a:t>
                      </a:r>
                    </a:p>
                  </a:txBody>
                  <a:tcPr marL="91450" marR="91450" marT="45711" marB="45711"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003399"/>
                          </a:solidFill>
                          <a:latin typeface="+mj-lt"/>
                        </a:rPr>
                        <a:t>Mom (bought fresh eggs at the market), Dad (bought flour, butter, blackcurrant jam, cocoa, salt, potato flour and sugar online)</a:t>
                      </a:r>
                      <a:endParaRPr kumimoji="0" lang="pl-PL" sz="2000" b="0" i="0" u="none" strike="noStrike" cap="none" normalizeH="0" baseline="0" dirty="0">
                        <a:ln>
                          <a:noFill/>
                        </a:ln>
                        <a:solidFill>
                          <a:srgbClr val="003399"/>
                        </a:solidFill>
                        <a:effectLst/>
                        <a:latin typeface="+mj-lt"/>
                        <a:cs typeface="Arial" charset="0"/>
                      </a:endParaRPr>
                    </a:p>
                  </a:txBody>
                  <a:tcPr marL="91450" marR="91450" marT="45711" marB="4571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04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2000" b="1" i="0" u="none" strike="noStrike" cap="none" normalizeH="0" baseline="0" dirty="0">
                          <a:ln>
                            <a:noFill/>
                          </a:ln>
                          <a:solidFill>
                            <a:srgbClr val="003399"/>
                          </a:solidFill>
                          <a:effectLst/>
                          <a:latin typeface="+mj-lt"/>
                          <a:cs typeface="Arial" charset="0"/>
                        </a:rPr>
                        <a:t>Client(s)</a:t>
                      </a:r>
                    </a:p>
                  </a:txBody>
                  <a:tcPr marL="91450" marR="91450" marT="45711" marB="45711"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2000" b="0" i="0" u="none" strike="noStrike" cap="none" normalizeH="0" baseline="0" dirty="0" err="1">
                          <a:ln>
                            <a:noFill/>
                          </a:ln>
                          <a:solidFill>
                            <a:srgbClr val="003399"/>
                          </a:solidFill>
                          <a:effectLst/>
                          <a:latin typeface="+mj-lt"/>
                          <a:cs typeface="Arial" charset="0"/>
                        </a:rPr>
                        <a:t>Dad</a:t>
                      </a:r>
                      <a:r>
                        <a:rPr kumimoji="0" lang="pl-PL" sz="2000" b="0" i="0" u="none" strike="noStrike" cap="none" normalizeH="0" baseline="0" dirty="0">
                          <a:ln>
                            <a:noFill/>
                          </a:ln>
                          <a:solidFill>
                            <a:srgbClr val="003399"/>
                          </a:solidFill>
                          <a:effectLst/>
                          <a:latin typeface="+mj-lt"/>
                          <a:cs typeface="Arial" charset="0"/>
                        </a:rPr>
                        <a:t> (</a:t>
                      </a:r>
                      <a:r>
                        <a:rPr kumimoji="0" lang="pl-PL" sz="2000" b="0" i="0" u="none" strike="noStrike" cap="none" normalizeH="0" baseline="0" dirty="0" err="1">
                          <a:ln>
                            <a:noFill/>
                          </a:ln>
                          <a:solidFill>
                            <a:srgbClr val="003399"/>
                          </a:solidFill>
                          <a:effectLst/>
                          <a:latin typeface="+mj-lt"/>
                          <a:cs typeface="Arial" charset="0"/>
                        </a:rPr>
                        <a:t>Husband</a:t>
                      </a:r>
                      <a:r>
                        <a:rPr kumimoji="0" lang="pl-PL" sz="2000" b="0" i="0" u="none" strike="noStrike" cap="none" normalizeH="0" baseline="0" dirty="0">
                          <a:ln>
                            <a:noFill/>
                          </a:ln>
                          <a:solidFill>
                            <a:srgbClr val="003399"/>
                          </a:solidFill>
                          <a:effectLst/>
                          <a:latin typeface="+mj-lt"/>
                          <a:cs typeface="Arial" charset="0"/>
                        </a:rPr>
                        <a:t>) and the Kids</a:t>
                      </a:r>
                    </a:p>
                  </a:txBody>
                  <a:tcPr marL="91450" marR="91450" marT="45711" marB="4571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044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2000" b="1" i="0" u="none" strike="noStrike" cap="none" normalizeH="0" baseline="0" dirty="0" err="1">
                          <a:ln>
                            <a:noFill/>
                          </a:ln>
                          <a:solidFill>
                            <a:srgbClr val="003399"/>
                          </a:solidFill>
                          <a:effectLst/>
                          <a:latin typeface="+mj-lt"/>
                          <a:cs typeface="Arial" charset="0"/>
                        </a:rPr>
                        <a:t>Owner</a:t>
                      </a:r>
                      <a:endParaRPr kumimoji="0" lang="pl-PL" sz="2000" b="1" i="0" u="none" strike="noStrike" cap="none" normalizeH="0" baseline="0" dirty="0">
                        <a:ln>
                          <a:noFill/>
                        </a:ln>
                        <a:solidFill>
                          <a:srgbClr val="003399"/>
                        </a:solidFill>
                        <a:effectLst/>
                        <a:latin typeface="+mj-lt"/>
                        <a:cs typeface="Arial" charset="0"/>
                      </a:endParaRPr>
                    </a:p>
                  </a:txBody>
                  <a:tcPr marL="91450" marR="91450" marT="45711" marB="45711"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2000" b="0" i="0" u="none" strike="noStrike" cap="none" normalizeH="0" baseline="0" dirty="0" err="1">
                          <a:ln>
                            <a:noFill/>
                          </a:ln>
                          <a:solidFill>
                            <a:srgbClr val="003399"/>
                          </a:solidFill>
                          <a:effectLst/>
                          <a:latin typeface="+mj-lt"/>
                          <a:cs typeface="Arial" charset="0"/>
                        </a:rPr>
                        <a:t>Mom</a:t>
                      </a:r>
                      <a:endParaRPr kumimoji="0" lang="pl-PL" sz="2000" b="0" i="0" u="none" strike="noStrike" cap="none" normalizeH="0" baseline="0" dirty="0">
                        <a:ln>
                          <a:noFill/>
                        </a:ln>
                        <a:solidFill>
                          <a:srgbClr val="003399"/>
                        </a:solidFill>
                        <a:effectLst/>
                        <a:latin typeface="+mj-lt"/>
                        <a:cs typeface="Arial" charset="0"/>
                      </a:endParaRPr>
                    </a:p>
                  </a:txBody>
                  <a:tcPr marL="91450" marR="91450" marT="45711" marB="4571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96576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2000" b="1" i="0" u="none" strike="noStrike" cap="none" normalizeH="0" baseline="0" dirty="0" err="1">
                          <a:ln>
                            <a:noFill/>
                          </a:ln>
                          <a:solidFill>
                            <a:srgbClr val="003399"/>
                          </a:solidFill>
                          <a:effectLst/>
                          <a:latin typeface="+mj-lt"/>
                          <a:cs typeface="Arial" charset="0"/>
                        </a:rPr>
                        <a:t>Assessment</a:t>
                      </a:r>
                      <a:r>
                        <a:rPr kumimoji="0" lang="pl-PL" sz="2000" b="1" i="0" u="none" strike="noStrike" cap="none" normalizeH="0" baseline="0" dirty="0">
                          <a:ln>
                            <a:noFill/>
                          </a:ln>
                          <a:solidFill>
                            <a:srgbClr val="003399"/>
                          </a:solidFill>
                          <a:effectLst/>
                          <a:latin typeface="+mj-lt"/>
                          <a:cs typeface="Arial" charset="0"/>
                        </a:rPr>
                        <a:t> </a:t>
                      </a:r>
                      <a:r>
                        <a:rPr kumimoji="0" lang="pl-PL" sz="2000" b="1" i="0" u="none" strike="noStrike" cap="none" normalizeH="0" baseline="0" dirty="0" err="1">
                          <a:ln>
                            <a:noFill/>
                          </a:ln>
                          <a:solidFill>
                            <a:srgbClr val="003399"/>
                          </a:solidFill>
                          <a:effectLst/>
                          <a:latin typeface="+mj-lt"/>
                          <a:cs typeface="Arial" charset="0"/>
                        </a:rPr>
                        <a:t>criteria</a:t>
                      </a:r>
                      <a:endParaRPr kumimoji="0" lang="pl-PL" sz="2000" b="1" i="0" u="none" strike="noStrike" cap="none" normalizeH="0" baseline="0" dirty="0">
                        <a:ln>
                          <a:noFill/>
                        </a:ln>
                        <a:solidFill>
                          <a:srgbClr val="003399"/>
                        </a:solidFill>
                        <a:effectLst/>
                        <a:latin typeface="+mj-lt"/>
                        <a:cs typeface="Arial" charset="0"/>
                      </a:endParaRPr>
                    </a:p>
                  </a:txBody>
                  <a:tcPr marL="91450" marR="91450" marT="45711" marB="45711"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003399"/>
                          </a:solidFill>
                          <a:latin typeface="+mj-lt"/>
                        </a:rPr>
                        <a:t>The time interval between receipt of the order (at breakfast) and its completion (tea time). </a:t>
                      </a:r>
                      <a:r>
                        <a:rPr lang="pl-PL" sz="2000" dirty="0" err="1">
                          <a:solidFill>
                            <a:srgbClr val="003399"/>
                          </a:solidFill>
                          <a:latin typeface="+mj-lt"/>
                        </a:rPr>
                        <a:t>Keeping</a:t>
                      </a:r>
                      <a:r>
                        <a:rPr lang="pl-PL" sz="2000" dirty="0">
                          <a:solidFill>
                            <a:srgbClr val="003399"/>
                          </a:solidFill>
                          <a:latin typeface="+mj-lt"/>
                        </a:rPr>
                        <a:t> </a:t>
                      </a:r>
                      <a:r>
                        <a:rPr lang="pl-PL" sz="2000" dirty="0" err="1">
                          <a:solidFill>
                            <a:srgbClr val="003399"/>
                          </a:solidFill>
                          <a:latin typeface="+mj-lt"/>
                        </a:rPr>
                        <a:t>withing</a:t>
                      </a:r>
                      <a:r>
                        <a:rPr lang="pl-PL" sz="2000" dirty="0">
                          <a:solidFill>
                            <a:srgbClr val="003399"/>
                          </a:solidFill>
                          <a:latin typeface="+mj-lt"/>
                        </a:rPr>
                        <a:t> the </a:t>
                      </a:r>
                      <a:r>
                        <a:rPr lang="pl-PL" sz="2000" dirty="0" err="1">
                          <a:solidFill>
                            <a:srgbClr val="003399"/>
                          </a:solidFill>
                          <a:latin typeface="+mj-lt"/>
                        </a:rPr>
                        <a:t>budget</a:t>
                      </a:r>
                      <a:r>
                        <a:rPr lang="pl-PL" sz="2000" dirty="0">
                          <a:solidFill>
                            <a:srgbClr val="003399"/>
                          </a:solidFill>
                          <a:latin typeface="+mj-lt"/>
                        </a:rPr>
                        <a:t> </a:t>
                      </a:r>
                      <a:r>
                        <a:rPr lang="pl-PL" sz="2000" dirty="0" err="1">
                          <a:solidFill>
                            <a:srgbClr val="003399"/>
                          </a:solidFill>
                          <a:latin typeface="+mj-lt"/>
                        </a:rPr>
                        <a:t>limits</a:t>
                      </a:r>
                      <a:r>
                        <a:rPr lang="en-US" sz="2000" dirty="0">
                          <a:solidFill>
                            <a:srgbClr val="003399"/>
                          </a:solidFill>
                          <a:latin typeface="+mj-lt"/>
                        </a:rPr>
                        <a:t>.</a:t>
                      </a:r>
                      <a:endParaRPr kumimoji="0" lang="pl-PL" sz="2000" b="0" i="0" u="none" strike="noStrike" cap="none" normalizeH="0" baseline="0" dirty="0">
                        <a:ln>
                          <a:noFill/>
                        </a:ln>
                        <a:solidFill>
                          <a:srgbClr val="003399"/>
                        </a:solidFill>
                        <a:effectLst/>
                        <a:latin typeface="+mj-lt"/>
                        <a:cs typeface="Arial" charset="0"/>
                      </a:endParaRPr>
                    </a:p>
                  </a:txBody>
                  <a:tcPr marL="91450" marR="91450" marT="45711" marB="4571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6" name="Tytuł 5"/>
          <p:cNvSpPr>
            <a:spLocks noGrp="1"/>
          </p:cNvSpPr>
          <p:nvPr>
            <p:ph type="title"/>
          </p:nvPr>
        </p:nvSpPr>
        <p:spPr/>
        <p:txBody>
          <a:bodyPr/>
          <a:lstStyle/>
          <a:p>
            <a:r>
              <a:rPr lang="pl-PL" sz="3600" b="1" dirty="0" err="1"/>
              <a:t>Process</a:t>
            </a:r>
            <a:r>
              <a:rPr lang="pl-PL" sz="3600" b="1" dirty="0"/>
              <a:t> </a:t>
            </a:r>
            <a:r>
              <a:rPr lang="pl-PL" sz="3600" b="1" dirty="0" err="1"/>
              <a:t>characteristics</a:t>
            </a:r>
            <a:r>
              <a:rPr lang="pl-PL" sz="3600" b="1" dirty="0"/>
              <a:t> – </a:t>
            </a:r>
            <a:r>
              <a:rPr lang="pl-PL" sz="3600" b="1" dirty="0" err="1"/>
              <a:t>case</a:t>
            </a:r>
            <a:r>
              <a:rPr lang="pl-PL" sz="3600" b="1" dirty="0"/>
              <a:t> </a:t>
            </a:r>
            <a:r>
              <a:rPr lang="pl-PL" sz="3600" b="1" dirty="0" err="1"/>
              <a:t>study</a:t>
            </a:r>
            <a:r>
              <a:rPr lang="pl-PL" sz="3600" b="1" dirty="0"/>
              <a:t> </a:t>
            </a:r>
            <a:r>
              <a:rPr lang="pl-PL" sz="3600" b="1" dirty="0">
                <a:sym typeface="Wingdings" panose="05000000000000000000" pitchFamily="2" charset="2"/>
              </a:rPr>
              <a:t></a:t>
            </a:r>
            <a:endParaRPr lang="pl-PL" sz="3600" b="1" dirty="0"/>
          </a:p>
        </p:txBody>
      </p:sp>
    </p:spTree>
    <p:extLst>
      <p:ext uri="{BB962C8B-B14F-4D97-AF65-F5344CB8AC3E}">
        <p14:creationId xmlns:p14="http://schemas.microsoft.com/office/powerpoint/2010/main" val="154037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sz="4000" b="1" noProof="0" dirty="0"/>
              <a:t>90’s of the 20th century</a:t>
            </a:r>
          </a:p>
        </p:txBody>
      </p:sp>
      <p:sp>
        <p:nvSpPr>
          <p:cNvPr id="3" name="Symbol zastępczy zawartości 2"/>
          <p:cNvSpPr>
            <a:spLocks noGrp="1"/>
          </p:cNvSpPr>
          <p:nvPr>
            <p:ph idx="1"/>
          </p:nvPr>
        </p:nvSpPr>
        <p:spPr/>
        <p:txBody>
          <a:bodyPr/>
          <a:lstStyle/>
          <a:p>
            <a:r>
              <a:rPr lang="en-US" noProof="0" dirty="0">
                <a:solidFill>
                  <a:srgbClr val="003399"/>
                </a:solidFill>
                <a:sym typeface="Wingdings" pitchFamily="2" charset="2"/>
              </a:rPr>
              <a:t>Computers </a:t>
            </a:r>
          </a:p>
          <a:p>
            <a:endParaRPr lang="en-US" noProof="0" dirty="0">
              <a:solidFill>
                <a:srgbClr val="003399"/>
              </a:solidFill>
              <a:sym typeface="Wingdings" pitchFamily="2" charset="2"/>
            </a:endParaRPr>
          </a:p>
          <a:p>
            <a:endParaRPr lang="en-US" noProof="0" dirty="0">
              <a:solidFill>
                <a:srgbClr val="003399"/>
              </a:solidFill>
              <a:sym typeface="Wingdings" pitchFamily="2" charset="2"/>
            </a:endParaRPr>
          </a:p>
          <a:p>
            <a:pPr>
              <a:buNone/>
            </a:pPr>
            <a:endParaRPr lang="en-US" noProof="0" dirty="0">
              <a:solidFill>
                <a:srgbClr val="003399"/>
              </a:solidFill>
              <a:sym typeface="Wingdings" pitchFamily="2" charset="2"/>
            </a:endParaRPr>
          </a:p>
          <a:p>
            <a:r>
              <a:rPr lang="en-US" noProof="0" dirty="0">
                <a:solidFill>
                  <a:srgbClr val="003399"/>
                </a:solidFill>
                <a:sym typeface="Wingdings" pitchFamily="2" charset="2"/>
              </a:rPr>
              <a:t>Workflow Systems</a:t>
            </a:r>
          </a:p>
          <a:p>
            <a:r>
              <a:rPr lang="en-US" noProof="0" dirty="0">
                <a:solidFill>
                  <a:srgbClr val="003399"/>
                </a:solidFill>
                <a:sym typeface="Wingdings" pitchFamily="2" charset="2"/>
              </a:rPr>
              <a:t>Document circulation process? Processes in one department </a:t>
            </a:r>
          </a:p>
          <a:p>
            <a:r>
              <a:rPr lang="en-US" noProof="0" dirty="0">
                <a:solidFill>
                  <a:srgbClr val="003399"/>
                </a:solidFill>
                <a:sym typeface="Wingdings" pitchFamily="2" charset="2"/>
              </a:rPr>
              <a:t>MRP, ERP, DEM </a:t>
            </a:r>
            <a:endParaRPr lang="en-US" noProof="0" dirty="0">
              <a:solidFill>
                <a:srgbClr val="003399"/>
              </a:solidFill>
            </a:endParaRPr>
          </a:p>
        </p:txBody>
      </p:sp>
      <p:sp>
        <p:nvSpPr>
          <p:cNvPr id="4" name="Symbol zastępczy stopki 3"/>
          <p:cNvSpPr>
            <a:spLocks noGrp="1"/>
          </p:cNvSpPr>
          <p:nvPr>
            <p:ph type="ftr" sz="quarter" idx="11"/>
          </p:nvPr>
        </p:nvSpPr>
        <p:spPr/>
        <p:txBody>
          <a:bodyPr/>
          <a:lstStyle/>
          <a:p>
            <a:r>
              <a:rPr lang="pl-PL" altLang="en-US"/>
              <a:t>PJAIT</a:t>
            </a:r>
          </a:p>
        </p:txBody>
      </p:sp>
      <p:pic>
        <p:nvPicPr>
          <p:cNvPr id="6" name="Obraz 5" descr="C64c_system.jpg"/>
          <p:cNvPicPr>
            <a:picLocks noChangeAspect="1"/>
          </p:cNvPicPr>
          <p:nvPr/>
        </p:nvPicPr>
        <p:blipFill>
          <a:blip r:embed="rId3" cstate="print"/>
          <a:stretch>
            <a:fillRect/>
          </a:stretch>
        </p:blipFill>
        <p:spPr>
          <a:xfrm>
            <a:off x="971600" y="2204864"/>
            <a:ext cx="1765970" cy="1412776"/>
          </a:xfrm>
          <a:prstGeom prst="rect">
            <a:avLst/>
          </a:prstGeom>
        </p:spPr>
      </p:pic>
    </p:spTree>
  </p:cSld>
  <p:clrMapOvr>
    <a:masterClrMapping/>
  </p:clrMapOvr>
</p:sld>
</file>

<file path=ppt/theme/theme1.xml><?xml version="1.0" encoding="utf-8"?>
<a:theme xmlns:a="http://schemas.openxmlformats.org/drawingml/2006/main" name="Krawędź">
  <a:themeElements>
    <a:clrScheme name="Krawędź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Krawędź">
      <a:majorFont>
        <a:latin typeface="Garamond"/>
        <a:ea typeface=""/>
        <a:cs typeface=""/>
      </a:majorFont>
      <a:minorFont>
        <a:latin typeface="Arial"/>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pl-PL" sz="3200" b="0" i="0" u="none" strike="noStrike" cap="none" normalizeH="0" baseline="0" smtClean="0">
            <a:ln>
              <a:noFill/>
            </a:ln>
            <a:solidFill>
              <a:srgbClr val="003399"/>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pl-PL" sz="3200" b="0" i="0" u="none" strike="noStrike" cap="none" normalizeH="0" baseline="0" smtClean="0">
            <a:ln>
              <a:noFill/>
            </a:ln>
            <a:solidFill>
              <a:srgbClr val="003399"/>
            </a:solidFill>
            <a:effectLst/>
            <a:latin typeface="Arial" charset="0"/>
          </a:defRPr>
        </a:defPPr>
      </a:lstStyle>
    </a:lnDef>
  </a:objectDefaults>
  <a:extraClrSchemeLst>
    <a:extraClrScheme>
      <a:clrScheme name="Krawędź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Krawędź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Krawędź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Krawędź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Krawędź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Krawędź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Krawędź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Krawędź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Krawędź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otyw pakietu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8F85CA91CBE5A04A98B3EABED47C01F4" ma:contentTypeVersion="7" ma:contentTypeDescription="Utwórz nowy dokument." ma:contentTypeScope="" ma:versionID="5bfa9c1bf6242244e2d529e2c8f9acf0">
  <xsd:schema xmlns:xsd="http://www.w3.org/2001/XMLSchema" xmlns:xs="http://www.w3.org/2001/XMLSchema" xmlns:p="http://schemas.microsoft.com/office/2006/metadata/properties" xmlns:ns2="c9d74a0b-2f55-4a58-80ca-27c2af706ce1" targetNamespace="http://schemas.microsoft.com/office/2006/metadata/properties" ma:root="true" ma:fieldsID="25ca6b4001d46762334189e4a1f82289" ns2:_="">
    <xsd:import namespace="c9d74a0b-2f55-4a58-80ca-27c2af706ce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d74a0b-2f55-4a58-80ca-27c2af706c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63B60C3-1B53-42D6-A080-E5D5F71B0B7C}"/>
</file>

<file path=customXml/itemProps2.xml><?xml version="1.0" encoding="utf-8"?>
<ds:datastoreItem xmlns:ds="http://schemas.openxmlformats.org/officeDocument/2006/customXml" ds:itemID="{80C15E34-ED7E-4F6C-8623-0D43C449B7C0}"/>
</file>

<file path=customXml/itemProps3.xml><?xml version="1.0" encoding="utf-8"?>
<ds:datastoreItem xmlns:ds="http://schemas.openxmlformats.org/officeDocument/2006/customXml" ds:itemID="{96D0BA27-127A-46A0-BD97-3CDEB2F04E23}"/>
</file>

<file path=docProps/app.xml><?xml version="1.0" encoding="utf-8"?>
<Properties xmlns="http://schemas.openxmlformats.org/officeDocument/2006/extended-properties" xmlns:vt="http://schemas.openxmlformats.org/officeDocument/2006/docPropsVTypes">
  <Template/>
  <TotalTime>4572</TotalTime>
  <Words>4313</Words>
  <Application>Microsoft Office PowerPoint</Application>
  <PresentationFormat>Pokaz na ekranie (4:3)</PresentationFormat>
  <Paragraphs>544</Paragraphs>
  <Slides>81</Slides>
  <Notes>71</Notes>
  <HiddenSlides>0</HiddenSlides>
  <MMClips>0</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81</vt:i4>
      </vt:variant>
    </vt:vector>
  </HeadingPairs>
  <TitlesOfParts>
    <vt:vector size="85" baseType="lpstr">
      <vt:lpstr>Arial</vt:lpstr>
      <vt:lpstr>Garamond</vt:lpstr>
      <vt:lpstr>Wingdings</vt:lpstr>
      <vt:lpstr>Krawędź</vt:lpstr>
      <vt:lpstr>Process management</vt:lpstr>
      <vt:lpstr>Process</vt:lpstr>
      <vt:lpstr>Process management </vt:lpstr>
      <vt:lpstr>Origins of the process approach</vt:lpstr>
      <vt:lpstr>Origins of the process approach</vt:lpstr>
      <vt:lpstr>Origins of the process approach</vt:lpstr>
      <vt:lpstr>Origins of the process approach</vt:lpstr>
      <vt:lpstr>Business Process Reengineering (BPR)</vt:lpstr>
      <vt:lpstr>90’s of the 20th century</vt:lpstr>
      <vt:lpstr>90’s of the 20th century</vt:lpstr>
      <vt:lpstr>3rd wave of  process management</vt:lpstr>
      <vt:lpstr>Functional approach </vt:lpstr>
      <vt:lpstr>Process approach</vt:lpstr>
      <vt:lpstr>Process approach</vt:lpstr>
      <vt:lpstr>Functional approach vs proces approach</vt:lpstr>
      <vt:lpstr>Functional approach vs process approach </vt:lpstr>
      <vt:lpstr>Process approach</vt:lpstr>
      <vt:lpstr>Process approach</vt:lpstr>
      <vt:lpstr>Functional approach vs. process approach</vt:lpstr>
      <vt:lpstr>Process approach</vt:lpstr>
      <vt:lpstr>Process as a value chain</vt:lpstr>
      <vt:lpstr>Process</vt:lpstr>
      <vt:lpstr>Process</vt:lpstr>
      <vt:lpstr>Process definitions</vt:lpstr>
      <vt:lpstr>Business process characteristics</vt:lpstr>
      <vt:lpstr>Business process characteristics</vt:lpstr>
      <vt:lpstr>Process</vt:lpstr>
      <vt:lpstr>Process types – importance of organizational tasks</vt:lpstr>
      <vt:lpstr>Process types – importance of organizational tasks</vt:lpstr>
      <vt:lpstr>Signs of business process problems </vt:lpstr>
      <vt:lpstr>Business process problems – case studies</vt:lpstr>
      <vt:lpstr>Business process problems – case studies</vt:lpstr>
      <vt:lpstr>Business process problems – case studies</vt:lpstr>
      <vt:lpstr>Business process problems – case studies</vt:lpstr>
      <vt:lpstr>Business process problems – case studies</vt:lpstr>
      <vt:lpstr>Business process management /process approach </vt:lpstr>
      <vt:lpstr>Goal of process management</vt:lpstr>
      <vt:lpstr>Nowosielski’s process maturity model</vt:lpstr>
      <vt:lpstr>CMMI (Capability Maturity Model Integration) Model</vt:lpstr>
      <vt:lpstr>Process decomposition</vt:lpstr>
      <vt:lpstr>Process decomposition</vt:lpstr>
      <vt:lpstr>Process decomposition</vt:lpstr>
      <vt:lpstr>Test: Business process characteristics</vt:lpstr>
      <vt:lpstr>Test: Business process characteristics</vt:lpstr>
      <vt:lpstr>Process modeling</vt:lpstr>
      <vt:lpstr>Process mapping </vt:lpstr>
      <vt:lpstr>Process mapping </vt:lpstr>
      <vt:lpstr>Process mapping </vt:lpstr>
      <vt:lpstr>Benefits of mapping</vt:lpstr>
      <vt:lpstr>Notation</vt:lpstr>
      <vt:lpstr>Process mapping symbols</vt:lpstr>
      <vt:lpstr>Examples of process mapping symbols</vt:lpstr>
      <vt:lpstr>Mapping rules </vt:lpstr>
      <vt:lpstr>Mapping and what next?</vt:lpstr>
      <vt:lpstr>Expected effects of process modeling</vt:lpstr>
      <vt:lpstr>Process characteristics</vt:lpstr>
      <vt:lpstr>Process attributes (parameters) </vt:lpstr>
      <vt:lpstr>Theory of Constraints</vt:lpstr>
      <vt:lpstr>Constraint theory - procedures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Process characteristics – case study </vt:lpstr>
      <vt:lpstr>Process characteristics – case study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economics SWPS 2004/05</dc:title>
  <dc:creator>abc</dc:creator>
  <cp:lastModifiedBy>Mateusz Kowalik</cp:lastModifiedBy>
  <cp:revision>307</cp:revision>
  <dcterms:created xsi:type="dcterms:W3CDTF">2005-02-05T11:21:33Z</dcterms:created>
  <dcterms:modified xsi:type="dcterms:W3CDTF">2021-12-10T14:44:19Z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0x0101008F85CA91CBE5A04A98B3EABED47C01F4</vt:lpwstr>
  </property>
</Properties>
</file>